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62" r:id="rId5"/>
    <p:sldId id="259" r:id="rId6"/>
    <p:sldId id="280" r:id="rId7"/>
    <p:sldId id="271" r:id="rId8"/>
    <p:sldId id="260" r:id="rId9"/>
    <p:sldId id="278" r:id="rId10"/>
    <p:sldId id="270" r:id="rId11"/>
    <p:sldId id="286" r:id="rId12"/>
    <p:sldId id="279" r:id="rId13"/>
    <p:sldId id="272" r:id="rId14"/>
    <p:sldId id="282" r:id="rId15"/>
    <p:sldId id="281" r:id="rId16"/>
    <p:sldId id="293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CC9900"/>
    <a:srgbClr val="990099"/>
    <a:srgbClr val="008000"/>
    <a:srgbClr val="003399"/>
    <a:srgbClr val="33CC33"/>
    <a:srgbClr val="00CC00"/>
    <a:srgbClr val="00FF00"/>
    <a:srgbClr val="009999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94660"/>
  </p:normalViewPr>
  <p:slideViewPr>
    <p:cSldViewPr snapToGrid="0">
      <p:cViewPr>
        <p:scale>
          <a:sx n="100" d="100"/>
          <a:sy n="100" d="100"/>
        </p:scale>
        <p:origin x="94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874299-6617-42F6-2D11-4137153C0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54643B9-F3DE-C4A3-3B20-FD773E554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9AADE-E8E9-3221-A76E-CC6A9C922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A85E03-6837-69FE-5D06-29C3B996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AF62A-1C26-3F49-DF99-C83562F4F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99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8D60F-FCBD-49D9-7E87-7C5123565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28BAC3-F6B2-1E4F-4C3F-FF06A779F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EB0E68-B11E-5ACD-1C7F-35E6527E2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29D21E-120A-E3A2-7A33-0885D018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D764E5-EA9A-47DD-96FA-90D5396EE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58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28F8C42-C332-520E-B35C-63AA25ECD0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90E35F-0F6A-79EA-A7A0-87E57BA53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DFDC48-1551-69C6-37B6-1BFC4B8C7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35F49F-248C-049F-84D3-9B52BA84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1CE6CE-0CC3-3373-A96A-BD7A36A1D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68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12B491-436D-91F2-2609-973A1AD0B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6B143E-3DAD-53E7-6021-792D766DE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A28B56-6CC6-8597-51D9-AF6234FD9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3301D3-4737-EBF6-3014-5869CEC2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742689-9524-C68B-C5CD-D07A07CC1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19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91025-3D16-3215-0FF2-0CCAB993E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C0DEE2-AA76-4C9F-A1B4-3D29EE418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CBAAEE-7FF2-6218-9443-F364D3B63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DAF86-E557-5B33-3386-BE27932EC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060401-E34F-38E8-9DFA-DE46E937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46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E39922-B959-E697-1586-A6666641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F08AA0-4E0E-92A2-9E99-83471C330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5CD960-762D-D42A-E10A-F477D9B02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A1AEF-03D2-91B8-B178-55D38E90A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102268-CA58-0709-4DB6-4E2DF2B02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03B330-D6EA-D7D7-6B4E-B18D6C5F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077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56ED4D-327D-54DA-84D6-82BB0608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D2D44-19FF-294E-935B-E08D7D84F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92FB2F-EE1F-FB7E-2EA1-9CE184B94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3E729-B8C8-F386-6FC3-231888513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5A0B98-D2E3-D11B-EED4-11962ABC19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57B5F76-E5F4-F923-0CDD-C30E5E0EC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B1BA7C8-9F03-4D93-B8CD-51E3B2704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BE99A7-23FD-0947-F080-2A55B1B6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906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75C25-9C7A-01EC-E0D2-6F7C29850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1A608F-ED3A-5677-CAC8-C725F9103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6B8EE9-953C-45D0-AB22-F9E8C2F09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61386E-E9AF-A1A9-C112-62EDF9C3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49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906AA9-B6E7-4A42-1C5C-AE22D4D35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BF7537-1457-007C-A1E6-AB9CBE58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1E648D-E64F-F347-7573-649F36B0A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57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85478-0AD2-0EF5-6DE7-86C50F942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DBA48-952E-C861-6E7F-ADED8DE1A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07DD4F-4A14-6037-0FE4-40EADB9C0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EDEF29-C7BF-D4B3-00AF-6C5A0359A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0E9D31-29DF-E651-0524-72D2DFAA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C35A2-C662-6681-38C9-95A82C666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25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C2E1A-302E-251B-444B-3A2E706E5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24570B4-7582-1BF3-4EFC-B14C927E00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124060-E77B-6372-3AD6-EA4B45B43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7A782F-9D9C-F3BA-5EAD-585653A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44360B-30D8-D6F1-8989-9F882560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9DDFCB-4E4E-5AE0-0570-08205694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03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3AE48A-3623-AC76-6266-2BE75F9B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B2D4A8-46FA-E692-69AE-B093994EC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EBAA70-B6BA-BBF0-BBB8-AC47E378EE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5B4D9-6A6D-4B01-9F9F-D20208858BB3}" type="datetimeFigureOut">
              <a:rPr lang="ko-KR" altLang="en-US" smtClean="0"/>
              <a:t>2025-06-22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2403F-CAE3-B7F7-D008-081A8D68A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B4B338-0F8A-4CBF-07F4-9E69CE990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CD947-6A5E-440E-86E0-1517EC6AB1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6798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잘린 대각선 방향 모서리 5">
            <a:extLst>
              <a:ext uri="{FF2B5EF4-FFF2-40B4-BE49-F238E27FC236}">
                <a16:creationId xmlns:a16="http://schemas.microsoft.com/office/drawing/2014/main" id="{5693B17C-089D-4854-C66B-9DFF84D71A8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3A1523-1E8B-9EFE-9710-F53341324FD9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Sky Power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컨셉 기획서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F0A8B3F-B57B-458F-AE4F-8E0FEA559C20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8E82897F-61E2-82FB-DDB8-2E04BB5E2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A43B5F6-0B4D-157C-492B-BB9461052AC2}"/>
              </a:ext>
            </a:extLst>
          </p:cNvPr>
          <p:cNvSpPr/>
          <p:nvPr/>
        </p:nvSpPr>
        <p:spPr>
          <a:xfrm>
            <a:off x="2828925" y="3428999"/>
            <a:ext cx="1990725" cy="415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5</a:t>
            </a:r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조 </a:t>
            </a:r>
            <a:r>
              <a:rPr lang="en-US" altLang="ko-KR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- </a:t>
            </a:r>
            <a:r>
              <a:rPr lang="ko-KR" altLang="en-US" dirty="0" err="1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유니톨로지</a:t>
            </a:r>
            <a:endParaRPr lang="ko-KR" altLang="en-US" dirty="0">
              <a:solidFill>
                <a:schemeClr val="tx1"/>
              </a:solidFill>
              <a:latin typeface="페이퍼로지 6 SemiBold" pitchFamily="2" charset="-127"/>
              <a:ea typeface="페이퍼로지 6 Semi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223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B9646-FE4F-1433-AD03-E6204A214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E3CCF27-1039-B152-9A34-0FD58AC7280B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50BC29-CCC0-EDF7-16C3-3D0FA16D334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스테이지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82043DC1-97E3-AA7F-7367-A3EA51322F63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6097F20-4B98-82E4-E2AB-3F8F2656D52F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D6C3091-247E-58A5-14B9-4FDBE80AD1E6}"/>
              </a:ext>
            </a:extLst>
          </p:cNvPr>
          <p:cNvSpPr/>
          <p:nvPr/>
        </p:nvSpPr>
        <p:spPr>
          <a:xfrm>
            <a:off x="2041022" y="295195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775BB0D5-7184-ECAF-3014-217E4743E2E8}"/>
              </a:ext>
            </a:extLst>
          </p:cNvPr>
          <p:cNvSpPr/>
          <p:nvPr/>
        </p:nvSpPr>
        <p:spPr>
          <a:xfrm>
            <a:off x="8761736" y="295195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50E6DD1-C805-BC46-A3CA-09D48D29B50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1102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F12353F3-DC31-A40E-2674-702712630932}"/>
              </a:ext>
            </a:extLst>
          </p:cNvPr>
          <p:cNvSpPr/>
          <p:nvPr/>
        </p:nvSpPr>
        <p:spPr>
          <a:xfrm>
            <a:off x="6450699" y="290699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31E99FA-B89D-213E-BC98-6A59E3DA2871}"/>
              </a:ext>
            </a:extLst>
          </p:cNvPr>
          <p:cNvSpPr/>
          <p:nvPr/>
        </p:nvSpPr>
        <p:spPr>
          <a:xfrm>
            <a:off x="4249486" y="295959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</a:p>
        </p:txBody>
      </p:sp>
      <p:sp>
        <p:nvSpPr>
          <p:cNvPr id="15" name="순서도: 판단 14">
            <a:extLst>
              <a:ext uri="{FF2B5EF4-FFF2-40B4-BE49-F238E27FC236}">
                <a16:creationId xmlns:a16="http://schemas.microsoft.com/office/drawing/2014/main" id="{CA11B69F-B77D-77F9-59EE-6A2F3402E8A2}"/>
              </a:ext>
            </a:extLst>
          </p:cNvPr>
          <p:cNvSpPr/>
          <p:nvPr/>
        </p:nvSpPr>
        <p:spPr>
          <a:xfrm>
            <a:off x="6450699" y="1371956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</a:t>
            </a:r>
            <a:endParaRPr lang="en-US" altLang="ko-KR" sz="105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9B3D574-DD2A-609D-68EE-349FF321DADD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3167999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5DAA0AE6-074F-A9D6-C03E-F0A973A56CC8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3167999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CA701F4-B2D3-D8FD-26BB-0BC3BC3C5F94}"/>
              </a:ext>
            </a:extLst>
          </p:cNvPr>
          <p:cNvCxnSpPr>
            <a:stCxn id="15" idx="1"/>
            <a:endCxn id="5" idx="3"/>
          </p:cNvCxnSpPr>
          <p:nvPr/>
        </p:nvCxnSpPr>
        <p:spPr>
          <a:xfrm flipH="1">
            <a:off x="3319572" y="1632957"/>
            <a:ext cx="31311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83B7162-DB94-72B1-B977-185284A7CCF9}"/>
              </a:ext>
            </a:extLst>
          </p:cNvPr>
          <p:cNvCxnSpPr>
            <a:stCxn id="11" idx="0"/>
            <a:endCxn id="15" idx="2"/>
          </p:cNvCxnSpPr>
          <p:nvPr/>
        </p:nvCxnSpPr>
        <p:spPr>
          <a:xfrm flipV="1">
            <a:off x="7174599" y="1893957"/>
            <a:ext cx="0" cy="1013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4C7807E-D64C-39A6-469D-6C6BDDF531F6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3167999"/>
            <a:ext cx="8632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2098653-151D-9F44-BAF2-38A040C9E921}"/>
              </a:ext>
            </a:extLst>
          </p:cNvPr>
          <p:cNvCxnSpPr>
            <a:stCxn id="11" idx="2"/>
            <a:endCxn id="13" idx="2"/>
          </p:cNvCxnSpPr>
          <p:nvPr/>
        </p:nvCxnSpPr>
        <p:spPr>
          <a:xfrm rot="5400000" flipH="1">
            <a:off x="6038668" y="2293069"/>
            <a:ext cx="37311" cy="2234550"/>
          </a:xfrm>
          <a:prstGeom prst="bentConnector3">
            <a:avLst>
              <a:gd name="adj1" fmla="val -206782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2A5AFAA0-46BF-E52A-643F-8C88B9FDB254}"/>
              </a:ext>
            </a:extLst>
          </p:cNvPr>
          <p:cNvCxnSpPr>
            <a:stCxn id="15" idx="3"/>
            <a:endCxn id="7" idx="0"/>
          </p:cNvCxnSpPr>
          <p:nvPr/>
        </p:nvCxnSpPr>
        <p:spPr>
          <a:xfrm>
            <a:off x="7898499" y="1632957"/>
            <a:ext cx="1451226" cy="13189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1ADA852-AF49-51EC-1BC8-3FA40CF2371E}"/>
              </a:ext>
            </a:extLst>
          </p:cNvPr>
          <p:cNvSpPr/>
          <p:nvPr/>
        </p:nvSpPr>
        <p:spPr>
          <a:xfrm>
            <a:off x="604837" y="4352660"/>
            <a:ext cx="10982325" cy="19308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사망하여 클리어에 실패할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스테이지를 클리어했을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스테이지로 넘어갈지 선택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루프의 시작으로 되돌아감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다음 스테이지 진행을 선택하지 않을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447867C-DD95-6997-3490-C297FEDF2BF9}"/>
              </a:ext>
            </a:extLst>
          </p:cNvPr>
          <p:cNvSpPr/>
          <p:nvPr/>
        </p:nvSpPr>
        <p:spPr>
          <a:xfrm>
            <a:off x="4693012" y="1530416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9EECF45-7170-8D7C-4EF8-7EAE1CB5C0F3}"/>
              </a:ext>
            </a:extLst>
          </p:cNvPr>
          <p:cNvSpPr/>
          <p:nvPr/>
        </p:nvSpPr>
        <p:spPr>
          <a:xfrm>
            <a:off x="8330065" y="1497115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FA21FEC-743F-69AE-9C3F-FB20B4D3526F}"/>
              </a:ext>
            </a:extLst>
          </p:cNvPr>
          <p:cNvSpPr/>
          <p:nvPr/>
        </p:nvSpPr>
        <p:spPr>
          <a:xfrm>
            <a:off x="8077200" y="302912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13EFFB5-C8B9-B312-426D-102AA57ED8B4}"/>
              </a:ext>
            </a:extLst>
          </p:cNvPr>
          <p:cNvSpPr/>
          <p:nvPr/>
        </p:nvSpPr>
        <p:spPr>
          <a:xfrm>
            <a:off x="6946413" y="3695790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1AB8428-A409-589D-7B25-D2755525FAC1}"/>
              </a:ext>
            </a:extLst>
          </p:cNvPr>
          <p:cNvSpPr/>
          <p:nvPr/>
        </p:nvSpPr>
        <p:spPr>
          <a:xfrm>
            <a:off x="6862550" y="2319219"/>
            <a:ext cx="624098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</p:spTree>
    <p:extLst>
      <p:ext uri="{BB962C8B-B14F-4D97-AF65-F5344CB8AC3E}">
        <p14:creationId xmlns:p14="http://schemas.microsoft.com/office/powerpoint/2010/main" val="341241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7F45E-2C63-B872-861F-4FE6BF815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77F147E-DAFA-2C96-9707-B9B1A218C83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5BB89B8-F84C-90EA-B127-23373600DCBC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무한 모드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C658ADF1-CBE0-0845-435C-9E1720C0445B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A2D2DDC-E549-2080-29BB-AF4CD9763FE3}"/>
              </a:ext>
            </a:extLst>
          </p:cNvPr>
          <p:cNvSpPr/>
          <p:nvPr/>
        </p:nvSpPr>
        <p:spPr>
          <a:xfrm>
            <a:off x="626593" y="4701886"/>
            <a:ext cx="10845907" cy="17655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모드는 플레이어의 체력이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0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될 때까지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웨이브를 반복하는 콘텐츠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적의 종류 및 경과한 시간에 따라 적을 잡았을 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일정한 점수를 획득할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시간에 따라 점차 웨이브 난이도가 강화되고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더 많은 점수를 획득할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체력이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0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되어 게임 오버가 되면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현재까지 획득한 점수와 기존 최고 기록을 비교하여 최고 기록을 갱신함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8031D85-C39B-A541-205E-4A8357F3D833}"/>
              </a:ext>
            </a:extLst>
          </p:cNvPr>
          <p:cNvCxnSpPr>
            <a:cxnSpLocks/>
          </p:cNvCxnSpPr>
          <p:nvPr/>
        </p:nvCxnSpPr>
        <p:spPr>
          <a:xfrm>
            <a:off x="1724025" y="1009650"/>
            <a:ext cx="0" cy="3486150"/>
          </a:xfrm>
          <a:prstGeom prst="line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7674692-C581-4166-099D-91AF96483EF7}"/>
              </a:ext>
            </a:extLst>
          </p:cNvPr>
          <p:cNvCxnSpPr>
            <a:cxnSpLocks/>
          </p:cNvCxnSpPr>
          <p:nvPr/>
        </p:nvCxnSpPr>
        <p:spPr>
          <a:xfrm>
            <a:off x="1724025" y="4495800"/>
            <a:ext cx="7429500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2258AB2-F83C-0695-2EA0-C9DD4AF43BF8}"/>
              </a:ext>
            </a:extLst>
          </p:cNvPr>
          <p:cNvCxnSpPr>
            <a:cxnSpLocks/>
          </p:cNvCxnSpPr>
          <p:nvPr/>
        </p:nvCxnSpPr>
        <p:spPr>
          <a:xfrm flipV="1">
            <a:off x="2000249" y="1319970"/>
            <a:ext cx="6650866" cy="2969745"/>
          </a:xfrm>
          <a:prstGeom prst="straightConnector1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6B831E8-6C58-749C-32E4-6FDC17F3BE04}"/>
              </a:ext>
            </a:extLst>
          </p:cNvPr>
          <p:cNvSpPr/>
          <p:nvPr/>
        </p:nvSpPr>
        <p:spPr>
          <a:xfrm>
            <a:off x="8367716" y="4505324"/>
            <a:ext cx="600075" cy="277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시간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384A28C-E917-EE12-BF6E-6A4856A72BF8}"/>
              </a:ext>
            </a:extLst>
          </p:cNvPr>
          <p:cNvSpPr/>
          <p:nvPr/>
        </p:nvSpPr>
        <p:spPr>
          <a:xfrm>
            <a:off x="1073008" y="1143000"/>
            <a:ext cx="661627" cy="277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난이도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5D61770-9669-41EA-86FB-19875BC6DA7A}"/>
              </a:ext>
            </a:extLst>
          </p:cNvPr>
          <p:cNvCxnSpPr>
            <a:cxnSpLocks/>
          </p:cNvCxnSpPr>
          <p:nvPr/>
        </p:nvCxnSpPr>
        <p:spPr>
          <a:xfrm>
            <a:off x="2000249" y="4289715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CE4AEA1-B170-1C18-886C-4BC587324486}"/>
              </a:ext>
            </a:extLst>
          </p:cNvPr>
          <p:cNvCxnSpPr>
            <a:cxnSpLocks/>
          </p:cNvCxnSpPr>
          <p:nvPr/>
        </p:nvCxnSpPr>
        <p:spPr>
          <a:xfrm>
            <a:off x="3333750" y="3500872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E652721-D8A0-CE5D-D134-74924CFF1ACE}"/>
              </a:ext>
            </a:extLst>
          </p:cNvPr>
          <p:cNvCxnSpPr/>
          <p:nvPr/>
        </p:nvCxnSpPr>
        <p:spPr>
          <a:xfrm>
            <a:off x="3333750" y="3500872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0876B99B-6472-6550-0048-19F005242048}"/>
              </a:ext>
            </a:extLst>
          </p:cNvPr>
          <p:cNvCxnSpPr>
            <a:cxnSpLocks/>
          </p:cNvCxnSpPr>
          <p:nvPr/>
        </p:nvCxnSpPr>
        <p:spPr>
          <a:xfrm>
            <a:off x="4667251" y="2729347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FDB30ABD-CF7E-7EAA-D96B-6DB74D8C8E52}"/>
              </a:ext>
            </a:extLst>
          </p:cNvPr>
          <p:cNvCxnSpPr>
            <a:cxnSpLocks/>
          </p:cNvCxnSpPr>
          <p:nvPr/>
        </p:nvCxnSpPr>
        <p:spPr>
          <a:xfrm>
            <a:off x="4667251" y="2729347"/>
            <a:ext cx="0" cy="77152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3356F036-5B0F-8587-0826-EF1D20A45FF8}"/>
              </a:ext>
            </a:extLst>
          </p:cNvPr>
          <p:cNvCxnSpPr>
            <a:cxnSpLocks/>
          </p:cNvCxnSpPr>
          <p:nvPr/>
        </p:nvCxnSpPr>
        <p:spPr>
          <a:xfrm>
            <a:off x="6000752" y="1943100"/>
            <a:ext cx="13335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C41F2330-90C7-2695-7C30-5BEB695A0ACC}"/>
              </a:ext>
            </a:extLst>
          </p:cNvPr>
          <p:cNvCxnSpPr/>
          <p:nvPr/>
        </p:nvCxnSpPr>
        <p:spPr>
          <a:xfrm>
            <a:off x="6000752" y="1943100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B0EDB2FD-C1FC-0E43-706E-E650153BDD68}"/>
              </a:ext>
            </a:extLst>
          </p:cNvPr>
          <p:cNvCxnSpPr>
            <a:cxnSpLocks/>
          </p:cNvCxnSpPr>
          <p:nvPr/>
        </p:nvCxnSpPr>
        <p:spPr>
          <a:xfrm>
            <a:off x="7334253" y="1143000"/>
            <a:ext cx="1333501" cy="0"/>
          </a:xfrm>
          <a:prstGeom prst="line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5AAA9F7-61B5-8B7E-FED9-6032B5A3E335}"/>
              </a:ext>
            </a:extLst>
          </p:cNvPr>
          <p:cNvCxnSpPr/>
          <p:nvPr/>
        </p:nvCxnSpPr>
        <p:spPr>
          <a:xfrm>
            <a:off x="7334253" y="1143000"/>
            <a:ext cx="0" cy="78884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FE814D45-65AF-A3FB-FA01-87D986928E10}"/>
              </a:ext>
            </a:extLst>
          </p:cNvPr>
          <p:cNvCxnSpPr>
            <a:cxnSpLocks/>
          </p:cNvCxnSpPr>
          <p:nvPr/>
        </p:nvCxnSpPr>
        <p:spPr>
          <a:xfrm flipV="1">
            <a:off x="9594995" y="2102425"/>
            <a:ext cx="1457325" cy="11257"/>
          </a:xfrm>
          <a:prstGeom prst="straightConnector1">
            <a:avLst/>
          </a:prstGeom>
          <a:ln w="28575">
            <a:solidFill>
              <a:srgbClr val="7F7F7F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07D5FEF6-010C-3BC3-8C82-A46126D3D256}"/>
              </a:ext>
            </a:extLst>
          </p:cNvPr>
          <p:cNvCxnSpPr>
            <a:cxnSpLocks/>
          </p:cNvCxnSpPr>
          <p:nvPr/>
        </p:nvCxnSpPr>
        <p:spPr>
          <a:xfrm>
            <a:off x="9594995" y="3512129"/>
            <a:ext cx="1457324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A102E2C-6D44-32A1-3038-B6B9938AFE11}"/>
              </a:ext>
            </a:extLst>
          </p:cNvPr>
          <p:cNvSpPr/>
          <p:nvPr/>
        </p:nvSpPr>
        <p:spPr>
          <a:xfrm>
            <a:off x="9594995" y="1572382"/>
            <a:ext cx="1457325" cy="3707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전체적인 난이도 증가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EA25DE10-1944-4313-8951-5A30471ABF8C}"/>
              </a:ext>
            </a:extLst>
          </p:cNvPr>
          <p:cNvSpPr/>
          <p:nvPr/>
        </p:nvSpPr>
        <p:spPr>
          <a:xfrm>
            <a:off x="9594994" y="2986410"/>
            <a:ext cx="1457325" cy="3707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실질적인 난이도 증가</a:t>
            </a:r>
          </a:p>
        </p:txBody>
      </p:sp>
    </p:spTree>
    <p:extLst>
      <p:ext uri="{BB962C8B-B14F-4D97-AF65-F5344CB8AC3E}">
        <p14:creationId xmlns:p14="http://schemas.microsoft.com/office/powerpoint/2010/main" val="3870482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0ABB6-4522-74A7-11CD-AC2D4E9C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4459102A-5AB6-C629-B58C-A2EC6294B42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DEA3E1-6F85-3697-DDF4-923242FB7B9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무한 모드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6B787F7B-B14F-EEDD-005E-E5628051CD7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2A07BE3-BE37-6572-F52B-FBCF1922EDCC}"/>
              </a:ext>
            </a:extLst>
          </p:cNvPr>
          <p:cNvSpPr/>
          <p:nvPr/>
        </p:nvSpPr>
        <p:spPr>
          <a:xfrm>
            <a:off x="2143595" y="1416913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FBD3A61-21D5-3370-E956-6CF20A68B188}"/>
              </a:ext>
            </a:extLst>
          </p:cNvPr>
          <p:cNvSpPr/>
          <p:nvPr/>
        </p:nvSpPr>
        <p:spPr>
          <a:xfrm>
            <a:off x="2041022" y="2523329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14D6F03-D1BD-EF4F-3A92-F9F4E4529D62}"/>
              </a:ext>
            </a:extLst>
          </p:cNvPr>
          <p:cNvSpPr/>
          <p:nvPr/>
        </p:nvSpPr>
        <p:spPr>
          <a:xfrm>
            <a:off x="9175026" y="2530974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D7F2007-0221-F5B3-155E-2AB5082777E9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731584" y="1849002"/>
            <a:ext cx="1" cy="674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순서도: 판단 10">
            <a:extLst>
              <a:ext uri="{FF2B5EF4-FFF2-40B4-BE49-F238E27FC236}">
                <a16:creationId xmlns:a16="http://schemas.microsoft.com/office/drawing/2014/main" id="{3E801A31-327C-AF5E-BCC1-E26ECD50C7CC}"/>
              </a:ext>
            </a:extLst>
          </p:cNvPr>
          <p:cNvSpPr/>
          <p:nvPr/>
        </p:nvSpPr>
        <p:spPr>
          <a:xfrm>
            <a:off x="6450699" y="2478373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</a:t>
            </a:r>
          </a:p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BC326F9-5D2C-6C84-D0F1-3D749BB4E32F}"/>
              </a:ext>
            </a:extLst>
          </p:cNvPr>
          <p:cNvSpPr/>
          <p:nvPr/>
        </p:nvSpPr>
        <p:spPr>
          <a:xfrm>
            <a:off x="4249486" y="2530974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시작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64D112B-B98F-9F9D-CCD8-58500061C8EF}"/>
              </a:ext>
            </a:extLst>
          </p:cNvPr>
          <p:cNvCxnSpPr>
            <a:stCxn id="6" idx="3"/>
            <a:endCxn id="13" idx="1"/>
          </p:cNvCxnSpPr>
          <p:nvPr/>
        </p:nvCxnSpPr>
        <p:spPr>
          <a:xfrm>
            <a:off x="3422147" y="2739374"/>
            <a:ext cx="827339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52D1778-A0BC-3619-E2B6-790FCECAB0CB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 flipV="1">
            <a:off x="5630611" y="2739374"/>
            <a:ext cx="820088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53FD04E-F295-AABB-B202-6FEC8EB439DA}"/>
              </a:ext>
            </a:extLst>
          </p:cNvPr>
          <p:cNvCxnSpPr>
            <a:stCxn id="11" idx="3"/>
            <a:endCxn id="7" idx="1"/>
          </p:cNvCxnSpPr>
          <p:nvPr/>
        </p:nvCxnSpPr>
        <p:spPr>
          <a:xfrm>
            <a:off x="7898499" y="2739374"/>
            <a:ext cx="1276527" cy="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3482F86-57A8-F329-1FA9-7F362AA678CD}"/>
              </a:ext>
            </a:extLst>
          </p:cNvPr>
          <p:cNvSpPr/>
          <p:nvPr/>
        </p:nvSpPr>
        <p:spPr>
          <a:xfrm>
            <a:off x="581025" y="4179595"/>
            <a:ext cx="10982325" cy="2024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 후 웨이브 시작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사망한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점수와 세이브 최고 기록을 비교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점수가 더 클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점수를 세이브 최고 기록에 저장하고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진행 중 플레이어가 직접 중단할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점수를 세이브에 반영하지 않고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웨이브에서 생존할 경우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난이도 증가 및 웨이브 시작으로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돌아감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9626708-05CD-40B0-88DC-99BFA4EDB8D5}"/>
              </a:ext>
            </a:extLst>
          </p:cNvPr>
          <p:cNvSpPr/>
          <p:nvPr/>
        </p:nvSpPr>
        <p:spPr>
          <a:xfrm>
            <a:off x="8301874" y="2611177"/>
            <a:ext cx="469776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5468F9B2-0BEA-161B-2DBE-CD23AD32179B}"/>
              </a:ext>
            </a:extLst>
          </p:cNvPr>
          <p:cNvCxnSpPr>
            <a:cxnSpLocks/>
            <a:stCxn id="11" idx="2"/>
            <a:endCxn id="13" idx="2"/>
          </p:cNvCxnSpPr>
          <p:nvPr/>
        </p:nvCxnSpPr>
        <p:spPr>
          <a:xfrm rot="5400000" flipH="1">
            <a:off x="6038668" y="1864444"/>
            <a:ext cx="37311" cy="2234550"/>
          </a:xfrm>
          <a:prstGeom prst="bentConnector3">
            <a:avLst>
              <a:gd name="adj1" fmla="val -188914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557CFC17-9AD2-DF43-6C12-E6B1E3B43ADA}"/>
              </a:ext>
            </a:extLst>
          </p:cNvPr>
          <p:cNvCxnSpPr>
            <a:stCxn id="11" idx="0"/>
            <a:endCxn id="7" idx="0"/>
          </p:cNvCxnSpPr>
          <p:nvPr/>
        </p:nvCxnSpPr>
        <p:spPr>
          <a:xfrm rot="16200000" flipH="1">
            <a:off x="8442506" y="1210465"/>
            <a:ext cx="52601" cy="2588416"/>
          </a:xfrm>
          <a:prstGeom prst="bentConnector3">
            <a:avLst>
              <a:gd name="adj1" fmla="val -177459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F466DF-05B4-AF50-6A43-F78080A138C5}"/>
              </a:ext>
            </a:extLst>
          </p:cNvPr>
          <p:cNvSpPr/>
          <p:nvPr/>
        </p:nvSpPr>
        <p:spPr>
          <a:xfrm>
            <a:off x="6946412" y="3157318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생존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9B30BD5-4CB9-DA03-6F54-2367DD60101E}"/>
              </a:ext>
            </a:extLst>
          </p:cNvPr>
          <p:cNvSpPr/>
          <p:nvPr/>
        </p:nvSpPr>
        <p:spPr>
          <a:xfrm>
            <a:off x="6946412" y="1960739"/>
            <a:ext cx="4563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DB6B951-772B-D3F1-0484-77A9CE61E0A3}"/>
              </a:ext>
            </a:extLst>
          </p:cNvPr>
          <p:cNvSpPr/>
          <p:nvPr/>
        </p:nvSpPr>
        <p:spPr>
          <a:xfrm>
            <a:off x="7402784" y="1194186"/>
            <a:ext cx="2131738" cy="6663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if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획득점수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&gt;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세이브 최고 기록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최고 기록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=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 점수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9553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F34E3-84F9-16EF-96AA-915B2008B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6E76BD39-5F55-F9F1-3C4C-8F8D69A5222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E24598-FE08-AFAE-BAAB-963E32E105B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속성 시스템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3F18B583-7697-1574-5AB5-84778966551B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B56562F-377F-0134-7079-5FECB659D68C}"/>
              </a:ext>
            </a:extLst>
          </p:cNvPr>
          <p:cNvGrpSpPr/>
          <p:nvPr/>
        </p:nvGrpSpPr>
        <p:grpSpPr>
          <a:xfrm>
            <a:off x="7550786" y="1571825"/>
            <a:ext cx="3034027" cy="3755914"/>
            <a:chOff x="0" y="0"/>
            <a:chExt cx="895350" cy="11557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D235670-D8C1-5BCA-2375-A0D137ADAA46}"/>
                </a:ext>
              </a:extLst>
            </p:cNvPr>
            <p:cNvGrpSpPr/>
            <p:nvPr/>
          </p:nvGrpSpPr>
          <p:grpSpPr>
            <a:xfrm>
              <a:off x="0" y="0"/>
              <a:ext cx="895350" cy="704850"/>
              <a:chOff x="0" y="0"/>
              <a:chExt cx="895350" cy="704850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9580FA7B-C1C1-8BDA-1EFE-BB57F0D4EEBA}"/>
                  </a:ext>
                </a:extLst>
              </p:cNvPr>
              <p:cNvSpPr/>
              <p:nvPr/>
            </p:nvSpPr>
            <p:spPr>
              <a:xfrm>
                <a:off x="355600" y="0"/>
                <a:ext cx="228600" cy="254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7991ADC4-D89D-2B5D-1674-3331094B1A4A}"/>
                  </a:ext>
                </a:extLst>
              </p:cNvPr>
              <p:cNvSpPr/>
              <p:nvPr/>
            </p:nvSpPr>
            <p:spPr>
              <a:xfrm>
                <a:off x="0" y="444500"/>
                <a:ext cx="228600" cy="25400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0B81387B-2487-E451-4D44-E42C9391BBBA}"/>
                  </a:ext>
                </a:extLst>
              </p:cNvPr>
              <p:cNvSpPr/>
              <p:nvPr/>
            </p:nvSpPr>
            <p:spPr>
              <a:xfrm>
                <a:off x="666750" y="450850"/>
                <a:ext cx="228600" cy="254000"/>
              </a:xfrm>
              <a:prstGeom prst="ellipse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ED9677EF-30A4-A704-B890-DB9B0B081768}"/>
                  </a:ext>
                </a:extLst>
              </p:cNvPr>
              <p:cNvCxnSpPr>
                <a:stCxn id="12" idx="5"/>
                <a:endCxn id="14" idx="1"/>
              </p:cNvCxnSpPr>
              <p:nvPr/>
            </p:nvCxnSpPr>
            <p:spPr>
              <a:xfrm>
                <a:off x="550722" y="216803"/>
                <a:ext cx="149506" cy="27124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C2B85DC6-CCB3-E7B0-F4C9-CA19341BB2E7}"/>
                  </a:ext>
                </a:extLst>
              </p:cNvPr>
              <p:cNvCxnSpPr>
                <a:stCxn id="14" idx="2"/>
                <a:endCxn id="13" idx="6"/>
              </p:cNvCxnSpPr>
              <p:nvPr/>
            </p:nvCxnSpPr>
            <p:spPr>
              <a:xfrm flipH="1" flipV="1">
                <a:off x="228600" y="571500"/>
                <a:ext cx="438150" cy="6350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794CCC97-7FAB-851B-776D-6C328EFE8A1D}"/>
                  </a:ext>
                </a:extLst>
              </p:cNvPr>
              <p:cNvCxnSpPr>
                <a:stCxn id="13" idx="7"/>
                <a:endCxn id="12" idx="3"/>
              </p:cNvCxnSpPr>
              <p:nvPr/>
            </p:nvCxnSpPr>
            <p:spPr>
              <a:xfrm flipV="1">
                <a:off x="195122" y="216803"/>
                <a:ext cx="193956" cy="264894"/>
              </a:xfrm>
              <a:prstGeom prst="straightConnector1">
                <a:avLst/>
              </a:prstGeom>
              <a:ln>
                <a:headEnd type="triangle"/>
                <a:tailEnd type="non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C1FF96E1-E316-9B44-424F-FF3C2C60FE71}"/>
                </a:ext>
              </a:extLst>
            </p:cNvPr>
            <p:cNvGrpSpPr/>
            <p:nvPr/>
          </p:nvGrpSpPr>
          <p:grpSpPr>
            <a:xfrm>
              <a:off x="12700" y="895350"/>
              <a:ext cx="882650" cy="260350"/>
              <a:chOff x="12700" y="895350"/>
              <a:chExt cx="882650" cy="26035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7E341703-458B-D4EE-F82E-D84F853747F0}"/>
                  </a:ext>
                </a:extLst>
              </p:cNvPr>
              <p:cNvSpPr/>
              <p:nvPr/>
            </p:nvSpPr>
            <p:spPr>
              <a:xfrm>
                <a:off x="12700" y="901700"/>
                <a:ext cx="228600" cy="254000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70DA9C4-8B2A-13FE-B8FB-30407608B820}"/>
                  </a:ext>
                </a:extLst>
              </p:cNvPr>
              <p:cNvSpPr/>
              <p:nvPr/>
            </p:nvSpPr>
            <p:spPr>
              <a:xfrm>
                <a:off x="666750" y="895350"/>
                <a:ext cx="228600" cy="254000"/>
              </a:xfrm>
              <a:prstGeom prst="ellipse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 dirty="0"/>
              </a:p>
            </p:txBody>
          </p:sp>
          <p:cxnSp>
            <p:nvCxnSpPr>
              <p:cNvPr id="10" name="직선 화살표 연결선 9">
                <a:extLst>
                  <a:ext uri="{FF2B5EF4-FFF2-40B4-BE49-F238E27FC236}">
                    <a16:creationId xmlns:a16="http://schemas.microsoft.com/office/drawing/2014/main" id="{9171B38C-8DED-4C0A-2C22-8526250CA969}"/>
                  </a:ext>
                </a:extLst>
              </p:cNvPr>
              <p:cNvCxnSpPr>
                <a:stCxn id="9" idx="1"/>
                <a:endCxn id="8" idx="7"/>
              </p:cNvCxnSpPr>
              <p:nvPr/>
            </p:nvCxnSpPr>
            <p:spPr>
              <a:xfrm flipH="1">
                <a:off x="207822" y="932547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직선 화살표 연결선 10">
                <a:extLst>
                  <a:ext uri="{FF2B5EF4-FFF2-40B4-BE49-F238E27FC236}">
                    <a16:creationId xmlns:a16="http://schemas.microsoft.com/office/drawing/2014/main" id="{AC848B7B-ED3F-65C6-B47E-9CBA5BA64619}"/>
                  </a:ext>
                </a:extLst>
              </p:cNvPr>
              <p:cNvCxnSpPr>
                <a:stCxn id="8" idx="5"/>
                <a:endCxn id="9" idx="3"/>
              </p:cNvCxnSpPr>
              <p:nvPr/>
            </p:nvCxnSpPr>
            <p:spPr>
              <a:xfrm flipV="1">
                <a:off x="207822" y="1112153"/>
                <a:ext cx="492406" cy="635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AAD4334-1CC2-97E5-44A6-BC1F320F5B0D}"/>
              </a:ext>
            </a:extLst>
          </p:cNvPr>
          <p:cNvSpPr/>
          <p:nvPr/>
        </p:nvSpPr>
        <p:spPr>
          <a:xfrm>
            <a:off x="626593" y="1457325"/>
            <a:ext cx="5795602" cy="44481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및 몬스터에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속성을 부여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속성에 따라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증감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및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부가 효과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적용하여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단순한 탄막 슈팅이 아닌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다양한 캐릭터를 통한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전략적인 플레이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가능하게 하였음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이에 따라 플레이어는 본인이 클리어할 스테이지의 약점 속성에 맞추어 파티 구성을 진행할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0D04720-8FD8-99E8-BEC3-AFCEE90B3B85}"/>
              </a:ext>
            </a:extLst>
          </p:cNvPr>
          <p:cNvSpPr/>
          <p:nvPr/>
        </p:nvSpPr>
        <p:spPr>
          <a:xfrm>
            <a:off x="8028860" y="2529594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C2715C1-DF3B-AB16-D174-ADCECBF5D9FC}"/>
              </a:ext>
            </a:extLst>
          </p:cNvPr>
          <p:cNvSpPr/>
          <p:nvPr/>
        </p:nvSpPr>
        <p:spPr>
          <a:xfrm>
            <a:off x="9150832" y="2538237"/>
            <a:ext cx="103894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68940A-7EF1-CA47-2029-919689DBD6FF}"/>
              </a:ext>
            </a:extLst>
          </p:cNvPr>
          <p:cNvSpPr/>
          <p:nvPr/>
        </p:nvSpPr>
        <p:spPr>
          <a:xfrm>
            <a:off x="8598460" y="3258036"/>
            <a:ext cx="938680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데미지 증가</a:t>
            </a:r>
          </a:p>
        </p:txBody>
      </p:sp>
    </p:spTree>
    <p:extLst>
      <p:ext uri="{BB962C8B-B14F-4D97-AF65-F5344CB8AC3E}">
        <p14:creationId xmlns:p14="http://schemas.microsoft.com/office/powerpoint/2010/main" val="2108030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6008A-F286-C36F-BC2F-4AEB818DE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54473FF-704C-0884-ACE8-35BFC7095D71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B5646D9-2490-0171-C9E3-1954619CFE24}"/>
              </a:ext>
            </a:extLst>
          </p:cNvPr>
          <p:cNvSpPr/>
          <p:nvPr/>
        </p:nvSpPr>
        <p:spPr>
          <a:xfrm>
            <a:off x="759799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캐릭터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2DC25657-A616-2273-E395-EE8BC9BA418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2AF1CE-0F17-1493-30C0-1464E782B183}"/>
              </a:ext>
            </a:extLst>
          </p:cNvPr>
          <p:cNvSpPr/>
          <p:nvPr/>
        </p:nvSpPr>
        <p:spPr>
          <a:xfrm>
            <a:off x="575107" y="4575331"/>
            <a:ext cx="11041784" cy="19111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1D50FD-B182-B0C6-A356-A12A3A1714F8}"/>
              </a:ext>
            </a:extLst>
          </p:cNvPr>
          <p:cNvSpPr/>
          <p:nvPr/>
        </p:nvSpPr>
        <p:spPr>
          <a:xfrm>
            <a:off x="812186" y="2924175"/>
            <a:ext cx="5746805" cy="31162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고유하게 갖고 있는 기본 공격과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스킬이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스킬들은 캐릭터가 파티 구성에서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 때 사용할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추가로 각 캐릭터들은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가지의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 하나를 갖고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스킬들은 캐릭터가 파티 구성에서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 때 사용할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캐릭터에게는 고유한 속성이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캐릭터는 고유한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존재하고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스탯들은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동일한 캐릭터를 획득할 시 재화와 캐릭터 조각을 소모하여 강화할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5D28F999-94E5-38F7-70ED-88A91C7FB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06081"/>
              </p:ext>
            </p:extLst>
          </p:nvPr>
        </p:nvGraphicFramePr>
        <p:xfrm>
          <a:off x="6715125" y="1848594"/>
          <a:ext cx="4229100" cy="4191820"/>
        </p:xfrm>
        <a:graphic>
          <a:graphicData uri="http://schemas.openxmlformats.org/drawingml/2006/table">
            <a:tbl>
              <a:tblPr/>
              <a:tblGrid>
                <a:gridCol w="2264616">
                  <a:extLst>
                    <a:ext uri="{9D8B030D-6E8A-4147-A177-3AD203B41FA5}">
                      <a16:colId xmlns:a16="http://schemas.microsoft.com/office/drawing/2014/main" val="688542131"/>
                    </a:ext>
                  </a:extLst>
                </a:gridCol>
                <a:gridCol w="1964484">
                  <a:extLst>
                    <a:ext uri="{9D8B030D-6E8A-4147-A177-3AD203B41FA5}">
                      <a16:colId xmlns:a16="http://schemas.microsoft.com/office/drawing/2014/main" val="3763124888"/>
                    </a:ext>
                  </a:extLst>
                </a:gridCol>
              </a:tblGrid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체력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525315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4067184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회복속도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2076638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7226063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공격속도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187710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868947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탄막 속도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7481462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탄막 개수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787202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패링 쿨타임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9182950"/>
                  </a:ext>
                </a:extLst>
              </a:tr>
              <a:tr h="4191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스킬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쿨타임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고유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성장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3718559"/>
                  </a:ext>
                </a:extLst>
              </a:tr>
            </a:tbl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1DA74A-EAB3-C710-4020-F73A5BF185C7}"/>
              </a:ext>
            </a:extLst>
          </p:cNvPr>
          <p:cNvSpPr/>
          <p:nvPr/>
        </p:nvSpPr>
        <p:spPr>
          <a:xfrm>
            <a:off x="6715125" y="1336077"/>
            <a:ext cx="4229098" cy="5125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스탯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목록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D84359D1-EFC1-FE93-6811-2B3B87FB4D6A}"/>
              </a:ext>
            </a:extLst>
          </p:cNvPr>
          <p:cNvSpPr/>
          <p:nvPr/>
        </p:nvSpPr>
        <p:spPr>
          <a:xfrm>
            <a:off x="1162050" y="1848594"/>
            <a:ext cx="876300" cy="79935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기본 공격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4760FE-53E2-7523-9CF8-7C2F030CF837}"/>
              </a:ext>
            </a:extLst>
          </p:cNvPr>
          <p:cNvSpPr/>
          <p:nvPr/>
        </p:nvSpPr>
        <p:spPr>
          <a:xfrm>
            <a:off x="3083214" y="1848594"/>
            <a:ext cx="876300" cy="799356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5179326-EA9F-3F8C-6E58-1ECA42C3739A}"/>
              </a:ext>
            </a:extLst>
          </p:cNvPr>
          <p:cNvSpPr/>
          <p:nvPr/>
        </p:nvSpPr>
        <p:spPr>
          <a:xfrm>
            <a:off x="5001995" y="1848594"/>
            <a:ext cx="876300" cy="799356"/>
          </a:xfrm>
          <a:prstGeom prst="round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</a:p>
        </p:txBody>
      </p:sp>
    </p:spTree>
    <p:extLst>
      <p:ext uri="{BB962C8B-B14F-4D97-AF65-F5344CB8AC3E}">
        <p14:creationId xmlns:p14="http://schemas.microsoft.com/office/powerpoint/2010/main" val="1349717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31595-9D02-D584-31E4-A389A29D3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FE5E8A7A-138F-EA7D-DAA7-80DA5A8BC642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0576444-A001-06A6-FB40-C24B20CF28E3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캐릭터 및 장비 획득 방식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64D85B-E234-0605-501F-B651F88BB1A7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6A250C5-5C07-42B6-E797-041B7F6AC493}"/>
              </a:ext>
            </a:extLst>
          </p:cNvPr>
          <p:cNvSpPr/>
          <p:nvPr/>
        </p:nvSpPr>
        <p:spPr>
          <a:xfrm>
            <a:off x="673046" y="4819651"/>
            <a:ext cx="10845908" cy="12953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캐릭터는 기본적으로 인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게임에서 획득할 수 있는 재화를 사용하여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뽑기를 진행할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등급은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en-US" altLang="ko-KR" sz="1400" b="1" dirty="0">
                <a:solidFill>
                  <a:srgbClr val="990099"/>
                </a:solidFill>
                <a:latin typeface="페이퍼로지 4 Regular" pitchFamily="2" charset="-127"/>
                <a:ea typeface="페이퍼로지 4 Regular" pitchFamily="2" charset="-127"/>
              </a:rPr>
              <a:t>4</a:t>
            </a:r>
            <a:r>
              <a:rPr lang="ko-KR" altLang="en-US" sz="1400" b="1" dirty="0">
                <a:solidFill>
                  <a:srgbClr val="990099"/>
                </a:solidFill>
                <a:latin typeface="페이퍼로지 4 Regular" pitchFamily="2" charset="-127"/>
                <a:ea typeface="페이퍼로지 4 Regular" pitchFamily="2" charset="-127"/>
              </a:rPr>
              <a:t>성 캐릭터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-&gt; </a:t>
            </a:r>
            <a:r>
              <a:rPr lang="en-US" altLang="ko-KR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5</a:t>
            </a:r>
            <a:r>
              <a:rPr lang="ko-KR" altLang="en-US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성 캐릭터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순서로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등급이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장비도 마찬가지로 인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게임에서 획득하는 재화로 뽑기를 진행할 수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등급은 </a:t>
            </a:r>
            <a:r>
              <a:rPr lang="ko-KR" altLang="en-US" sz="1400" b="1" dirty="0">
                <a:solidFill>
                  <a:schemeClr val="bg1">
                    <a:lumMod val="50000"/>
                  </a:schemeClr>
                </a:solidFill>
                <a:latin typeface="페이퍼로지 4 Regular" pitchFamily="2" charset="-127"/>
                <a:ea typeface="페이퍼로지 4 Regular" pitchFamily="2" charset="-127"/>
              </a:rPr>
              <a:t>일반 등급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-&gt; </a:t>
            </a:r>
            <a:r>
              <a:rPr lang="ko-KR" altLang="en-US" sz="1400" b="1" dirty="0">
                <a:solidFill>
                  <a:srgbClr val="CC9900"/>
                </a:solidFill>
                <a:latin typeface="페이퍼로지 4 Regular" pitchFamily="2" charset="-127"/>
                <a:ea typeface="페이퍼로지 4 Regular" pitchFamily="2" charset="-127"/>
              </a:rPr>
              <a:t>전설 등급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순서로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등급이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pic>
        <p:nvPicPr>
          <p:cNvPr id="2050" name="Picture 2" descr="리뷰] 유희왕 마스터 듀얼 '동접 25만 달성에는 이유가 있다' &lt; 리뷰 &lt; 기사본문 - 게임플">
            <a:extLst>
              <a:ext uri="{FF2B5EF4-FFF2-40B4-BE49-F238E27FC236}">
                <a16:creationId xmlns:a16="http://schemas.microsoft.com/office/drawing/2014/main" id="{F4DA8FE3-FFFB-EFF3-CEAF-77DD2BC60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499" y="12620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940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7DF13-2B41-D3D5-317D-258751064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79767075-86DE-24C7-D235-0219F40828B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C91F713-30B1-26C1-83D3-4B022BC160F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적 기본 구성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C7903499-6AB6-3338-5868-A0A4BEC01065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56AC907-37EA-9CA4-B5FD-3D21B8310E4D}"/>
              </a:ext>
            </a:extLst>
          </p:cNvPr>
          <p:cNvSpPr/>
          <p:nvPr/>
        </p:nvSpPr>
        <p:spPr>
          <a:xfrm>
            <a:off x="1915463" y="2581274"/>
            <a:ext cx="1237312" cy="11811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C3CAC9F1-1F5F-A3B5-1992-B1A9F2F99D69}"/>
              </a:ext>
            </a:extLst>
          </p:cNvPr>
          <p:cNvSpPr/>
          <p:nvPr/>
        </p:nvSpPr>
        <p:spPr>
          <a:xfrm>
            <a:off x="4941093" y="2190750"/>
            <a:ext cx="1643063" cy="15716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EF0BB82-B1AA-06D2-2A44-10425732066D}"/>
              </a:ext>
            </a:extLst>
          </p:cNvPr>
          <p:cNvSpPr/>
          <p:nvPr/>
        </p:nvSpPr>
        <p:spPr>
          <a:xfrm>
            <a:off x="8514411" y="1632961"/>
            <a:ext cx="2105026" cy="212941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5BC1DF0-B5E2-3100-1546-F6A5D44BAD62}"/>
              </a:ext>
            </a:extLst>
          </p:cNvPr>
          <p:cNvSpPr/>
          <p:nvPr/>
        </p:nvSpPr>
        <p:spPr>
          <a:xfrm>
            <a:off x="673045" y="4199370"/>
            <a:ext cx="10845908" cy="20322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몬스터는 보스 몬스터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가지 타입으로 나뉨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몬스터는 체력이 매우 낮고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몬스터는 체력이 보통 수준으로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보스 몬스터는 체력이 매우 많고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3~5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공격 패턴을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7202663-46B1-6A45-4BB4-F43C6CC96A37}"/>
              </a:ext>
            </a:extLst>
          </p:cNvPr>
          <p:cNvSpPr/>
          <p:nvPr/>
        </p:nvSpPr>
        <p:spPr>
          <a:xfrm>
            <a:off x="5191125" y="1914525"/>
            <a:ext cx="1114425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엘리트 몬스터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CC0BF6-FD64-6F2A-38DA-02FC39661B46}"/>
              </a:ext>
            </a:extLst>
          </p:cNvPr>
          <p:cNvSpPr/>
          <p:nvPr/>
        </p:nvSpPr>
        <p:spPr>
          <a:xfrm>
            <a:off x="2115488" y="2305049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일반 몬스터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3C93C2-7821-0D5B-FAEA-B1F903519687}"/>
              </a:ext>
            </a:extLst>
          </p:cNvPr>
          <p:cNvSpPr/>
          <p:nvPr/>
        </p:nvSpPr>
        <p:spPr>
          <a:xfrm>
            <a:off x="9009710" y="1360920"/>
            <a:ext cx="1114425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보스 몬스터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2625854-C9A3-19B6-F0C5-45A8FAFA5694}"/>
              </a:ext>
            </a:extLst>
          </p:cNvPr>
          <p:cNvSpPr/>
          <p:nvPr/>
        </p:nvSpPr>
        <p:spPr>
          <a:xfrm>
            <a:off x="2086444" y="2830576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97988FF-2A70-6DFC-C585-26E19A175C8B}"/>
              </a:ext>
            </a:extLst>
          </p:cNvPr>
          <p:cNvSpPr/>
          <p:nvPr/>
        </p:nvSpPr>
        <p:spPr>
          <a:xfrm>
            <a:off x="5300662" y="2555906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8EEAED4-637A-0814-15F8-CE0C6ED1CA08}"/>
              </a:ext>
            </a:extLst>
          </p:cNvPr>
          <p:cNvSpPr/>
          <p:nvPr/>
        </p:nvSpPr>
        <p:spPr>
          <a:xfrm>
            <a:off x="8742071" y="2285422"/>
            <a:ext cx="1649704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공격패턴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3~5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3E23FA2-B8CF-555B-8B67-430FC4A997D8}"/>
              </a:ext>
            </a:extLst>
          </p:cNvPr>
          <p:cNvSpPr/>
          <p:nvPr/>
        </p:nvSpPr>
        <p:spPr>
          <a:xfrm>
            <a:off x="2086444" y="3269127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약함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1E39FFA-CD15-8566-2548-E88B2843F284}"/>
              </a:ext>
            </a:extLst>
          </p:cNvPr>
          <p:cNvSpPr/>
          <p:nvPr/>
        </p:nvSpPr>
        <p:spPr>
          <a:xfrm>
            <a:off x="5300662" y="2992901"/>
            <a:ext cx="895350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중간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F65B6DE-59C4-8908-CE14-84AD6982052B}"/>
              </a:ext>
            </a:extLst>
          </p:cNvPr>
          <p:cNvSpPr/>
          <p:nvPr/>
        </p:nvSpPr>
        <p:spPr>
          <a:xfrm>
            <a:off x="8742071" y="2830575"/>
            <a:ext cx="1649704" cy="2762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체력 많음</a:t>
            </a:r>
          </a:p>
        </p:txBody>
      </p:sp>
    </p:spTree>
    <p:extLst>
      <p:ext uri="{BB962C8B-B14F-4D97-AF65-F5344CB8AC3E}">
        <p14:creationId xmlns:p14="http://schemas.microsoft.com/office/powerpoint/2010/main" val="3636870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97DC4-4CE9-DBF8-12B4-6BC753E41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D43E12B0-389D-74A0-B432-2C62FD6309ED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3360EA-E205-0C76-253B-BB86D7EB9332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파티 구성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CFDDE32-22D6-1953-D605-9BEDA46ED886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AC0A899-BB3E-331C-92EE-CB86F1395539}"/>
              </a:ext>
            </a:extLst>
          </p:cNvPr>
          <p:cNvSpPr/>
          <p:nvPr/>
        </p:nvSpPr>
        <p:spPr>
          <a:xfrm>
            <a:off x="673045" y="4545463"/>
            <a:ext cx="10845907" cy="18465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캐릭터들은 속성 이외에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 총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형태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가 존재함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평소에는 사용할 수 없음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총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선택하여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구성할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전투 대신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사용하여 메인 캐릭터를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보조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하는 서브 캐릭터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개로 구성됨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128F73D-5067-181D-1CDB-88F1D7AB186B}"/>
              </a:ext>
            </a:extLst>
          </p:cNvPr>
          <p:cNvSpPr/>
          <p:nvPr/>
        </p:nvSpPr>
        <p:spPr>
          <a:xfrm>
            <a:off x="800100" y="1936466"/>
            <a:ext cx="1752600" cy="19994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직접 조종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평타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궁극기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20727D-5E15-F405-2214-C3D9090C548B}"/>
              </a:ext>
            </a:extLst>
          </p:cNvPr>
          <p:cNvSpPr/>
          <p:nvPr/>
        </p:nvSpPr>
        <p:spPr>
          <a:xfrm>
            <a:off x="2838974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받아치는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6E3A78-B7D0-2C79-6CF0-2A8B40C119C4}"/>
              </a:ext>
            </a:extLst>
          </p:cNvPr>
          <p:cNvSpPr/>
          <p:nvPr/>
        </p:nvSpPr>
        <p:spPr>
          <a:xfrm>
            <a:off x="4906423" y="1936466"/>
            <a:ext cx="1752600" cy="19994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일시 무적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65E3F66-FB43-1192-DD8C-87BC0A7A4DA0}"/>
              </a:ext>
            </a:extLst>
          </p:cNvPr>
          <p:cNvSpPr/>
          <p:nvPr/>
        </p:nvSpPr>
        <p:spPr>
          <a:xfrm>
            <a:off x="7132548" y="1162050"/>
            <a:ext cx="4252550" cy="4533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AAE3E79-596C-1824-8E15-3B94A5F294E4}"/>
              </a:ext>
            </a:extLst>
          </p:cNvPr>
          <p:cNvSpPr/>
          <p:nvPr/>
        </p:nvSpPr>
        <p:spPr>
          <a:xfrm>
            <a:off x="9013978" y="3578669"/>
            <a:ext cx="489690" cy="48577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9E57CE-FD42-A8EB-E9B0-E9EB3BCA55B6}"/>
              </a:ext>
            </a:extLst>
          </p:cNvPr>
          <p:cNvSpPr/>
          <p:nvPr/>
        </p:nvSpPr>
        <p:spPr>
          <a:xfrm>
            <a:off x="7581232" y="2876904"/>
            <a:ext cx="1479323" cy="6272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플레이어가 직접 조종 가능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1054E91D-6D86-3E3F-D6D0-DF3F2C585226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9060555" y="3190541"/>
            <a:ext cx="198268" cy="388128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타원 17">
            <a:extLst>
              <a:ext uri="{FF2B5EF4-FFF2-40B4-BE49-F238E27FC236}">
                <a16:creationId xmlns:a16="http://schemas.microsoft.com/office/drawing/2014/main" id="{03CCBD03-85DC-6EC0-62D2-86EFBB4EFDAB}"/>
              </a:ext>
            </a:extLst>
          </p:cNvPr>
          <p:cNvSpPr/>
          <p:nvPr/>
        </p:nvSpPr>
        <p:spPr>
          <a:xfrm>
            <a:off x="7291387" y="5107132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B4EB41B-F0E8-0A0F-D415-6A8580FAB456}"/>
              </a:ext>
            </a:extLst>
          </p:cNvPr>
          <p:cNvSpPr/>
          <p:nvPr/>
        </p:nvSpPr>
        <p:spPr>
          <a:xfrm>
            <a:off x="10844690" y="5107130"/>
            <a:ext cx="447675" cy="4476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D424046-A691-ECCD-65D3-ECFE69650F02}"/>
              </a:ext>
            </a:extLst>
          </p:cNvPr>
          <p:cNvSpPr/>
          <p:nvPr/>
        </p:nvSpPr>
        <p:spPr>
          <a:xfrm>
            <a:off x="8245361" y="4369220"/>
            <a:ext cx="2085110" cy="428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캐릭터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조종 불가능 </a:t>
            </a:r>
            <a:endParaRPr lang="en-US" altLang="ko-KR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패링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스킬만 사용 가능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3347A42-7D2D-84B7-DC7A-4EE99899ACA2}"/>
              </a:ext>
            </a:extLst>
          </p:cNvPr>
          <p:cNvCxnSpPr>
            <a:stCxn id="21" idx="2"/>
            <a:endCxn id="19" idx="0"/>
          </p:cNvCxnSpPr>
          <p:nvPr/>
        </p:nvCxnSpPr>
        <p:spPr>
          <a:xfrm rot="16200000" flipH="1">
            <a:off x="10023383" y="4061985"/>
            <a:ext cx="309678" cy="1780612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F9F3E945-EE10-41B4-616B-E88A1926FB48}"/>
              </a:ext>
            </a:extLst>
          </p:cNvPr>
          <p:cNvCxnSpPr>
            <a:stCxn id="21" idx="2"/>
            <a:endCxn id="18" idx="0"/>
          </p:cNvCxnSpPr>
          <p:nvPr/>
        </p:nvCxnSpPr>
        <p:spPr>
          <a:xfrm rot="5400000">
            <a:off x="8246731" y="4065947"/>
            <a:ext cx="309680" cy="1772691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11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EA3752-2C87-4886-37FD-FA9E9F23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9679B39-F126-524A-7FED-0D5908A0577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83D4F83-A1D7-8532-CB81-27E81185EC9D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1.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문서 개요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E1D217D-25C9-B8DC-6002-3E4EA01B9E04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AD7A5DEA-E655-3CDB-9F9C-26672AB46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66841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562080D-8C07-C624-3CBB-F7A9638975FC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56A526-5428-F083-6EED-3FBAD2A7E19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문서 목적</a:t>
            </a:r>
          </a:p>
        </p:txBody>
      </p: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94A279C6-8C63-7AE7-F6CC-C6B7D4BC1901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E8971F-62C1-40B4-E1DC-5C7AA60D7123}"/>
              </a:ext>
            </a:extLst>
          </p:cNvPr>
          <p:cNvSpPr/>
          <p:nvPr/>
        </p:nvSpPr>
        <p:spPr>
          <a:xfrm>
            <a:off x="575108" y="996149"/>
            <a:ext cx="11010900" cy="2362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본 문서는 유니티 합반 프로젝트 진행에 앞서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방향성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과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컨셉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설명하고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프로젝트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진행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에 필요한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일정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방식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등을 포함한</a:t>
            </a:r>
            <a:endParaRPr lang="en-US" altLang="ko-KR" sz="16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프로젝트의 </a:t>
            </a:r>
            <a:r>
              <a:rPr lang="ko-KR" altLang="en-US" sz="16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기초적인 요소</a:t>
            </a:r>
            <a:r>
              <a:rPr lang="ko-KR" altLang="en-US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다루고 있음</a:t>
            </a:r>
            <a:r>
              <a:rPr lang="en-US" altLang="ko-KR" sz="16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A719368-D5D8-6776-987E-9C5CED98E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707735"/>
              </p:ext>
            </p:extLst>
          </p:nvPr>
        </p:nvGraphicFramePr>
        <p:xfrm>
          <a:off x="485775" y="4320554"/>
          <a:ext cx="64389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145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5090755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날짜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5 Medium" pitchFamily="2" charset="-127"/>
                          <a:ea typeface="페이퍼로지 5 Medium" pitchFamily="2" charset="-127"/>
                        </a:rPr>
                        <a:t>작업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2025-06-19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생성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목차 및 세부 내용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2025-06-22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문서 세부 내용 검토 및 완성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D6F98AAB-BCAC-AB66-E63D-582CA7D88AEE}"/>
              </a:ext>
            </a:extLst>
          </p:cNvPr>
          <p:cNvSpPr/>
          <p:nvPr/>
        </p:nvSpPr>
        <p:spPr>
          <a:xfrm>
            <a:off x="800100" y="3753039"/>
            <a:ext cx="5295900" cy="495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  <a:latin typeface="페이퍼로지 5 Medium" pitchFamily="2" charset="-127"/>
                <a:ea typeface="페이퍼로지 5 Medium" pitchFamily="2" charset="-127"/>
              </a:rPr>
              <a:t>문서 작업 로그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D516AB02-8E55-2283-AA2F-7EBC2606A3C7}"/>
              </a:ext>
            </a:extLst>
          </p:cNvPr>
          <p:cNvSpPr/>
          <p:nvPr/>
        </p:nvSpPr>
        <p:spPr>
          <a:xfrm>
            <a:off x="430718" y="3851272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135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EFFBE-69EE-4B38-9C09-70A9126A3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85D0E89-71CF-D846-8179-29816FFA2B49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024A5F-BC55-258D-4343-1EA7866A1738}"/>
              </a:ext>
            </a:extLst>
          </p:cNvPr>
          <p:cNvSpPr/>
          <p:nvPr/>
        </p:nvSpPr>
        <p:spPr>
          <a:xfrm>
            <a:off x="1113090" y="2514600"/>
            <a:ext cx="5429248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2. </a:t>
            </a:r>
            <a:r>
              <a:rPr lang="ko-KR" altLang="en-US" sz="4000" b="1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</a:rPr>
              <a:t>게임 소개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E76B1A9-2CB6-C0F7-598A-1BA7B77454AC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743166" y="3429000"/>
            <a:ext cx="616909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923AA861-0D32-78E4-C615-9DA62D3AB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6" b="13636"/>
          <a:stretch/>
        </p:blipFill>
        <p:spPr>
          <a:xfrm>
            <a:off x="6912262" y="1152416"/>
            <a:ext cx="4553168" cy="4553168"/>
          </a:xfrm>
          <a:prstGeom prst="ellipse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7229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4AD83-F57B-74FF-32C5-7AD26834E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6A4C74C-3365-9A5A-D385-5AB826CB7168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6B7F7A2-2DD5-96FB-E0D7-E9031EDE9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322924"/>
              </p:ext>
            </p:extLst>
          </p:nvPr>
        </p:nvGraphicFramePr>
        <p:xfrm>
          <a:off x="575108" y="1152487"/>
          <a:ext cx="6016192" cy="2400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9639">
                  <a:extLst>
                    <a:ext uri="{9D8B030D-6E8A-4147-A177-3AD203B41FA5}">
                      <a16:colId xmlns:a16="http://schemas.microsoft.com/office/drawing/2014/main" val="2709765624"/>
                    </a:ext>
                  </a:extLst>
                </a:gridCol>
                <a:gridCol w="4756553">
                  <a:extLst>
                    <a:ext uri="{9D8B030D-6E8A-4147-A177-3AD203B41FA5}">
                      <a16:colId xmlns:a16="http://schemas.microsoft.com/office/drawing/2014/main" val="4231339748"/>
                    </a:ext>
                  </a:extLst>
                </a:gridCol>
              </a:tblGrid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게임 명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Sky Power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8119327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장르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3D,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탑뷰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탄막 슈팅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 err="1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서브컬쳐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사이버 펑크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9923864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플랫폼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PC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6519652"/>
                  </a:ext>
                </a:extLst>
              </a:tr>
              <a:tr h="600084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개발 환경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페이퍼로지 4 Regular" pitchFamily="2" charset="-127"/>
                          <a:ea typeface="페이퍼로지 4 Regular" pitchFamily="2" charset="-127"/>
                        </a:rPr>
                        <a:t>Unity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페이퍼로지 4 Regular" pitchFamily="2" charset="-127"/>
                        <a:ea typeface="페이퍼로지 4 Regular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990495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46F721B-661D-D3EC-00E8-DC734B8903F2}"/>
              </a:ext>
            </a:extLst>
          </p:cNvPr>
          <p:cNvSpPr/>
          <p:nvPr/>
        </p:nvSpPr>
        <p:spPr>
          <a:xfrm>
            <a:off x="566738" y="3875540"/>
            <a:ext cx="6910388" cy="19621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‘Sky Power’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는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유니티를 기반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으로 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서브컬쳐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탄막 슈팅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게임으로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세계관을 배경으로 하였으며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여러가지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들이 등장합니다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플레이어는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들을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수집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하고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획득한 캐릭터로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구성한 캐릭터를 직접 플레이하여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를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하는 것이 목표입니다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D2D51E8-048B-7D51-F3BF-2F61E3B67EE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개요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9AF15A25-B947-E418-89A3-477204E2D742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73A11ED-D857-AF81-A372-42E7E9179AE3}"/>
              </a:ext>
            </a:extLst>
          </p:cNvPr>
          <p:cNvSpPr/>
          <p:nvPr/>
        </p:nvSpPr>
        <p:spPr>
          <a:xfrm>
            <a:off x="7219949" y="1294470"/>
            <a:ext cx="4252551" cy="828675"/>
          </a:xfrm>
          <a:prstGeom prst="roundRect">
            <a:avLst/>
          </a:prstGeom>
          <a:solidFill>
            <a:srgbClr val="9900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전략적 파티 구성을 통한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유능감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및 자기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표현감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제공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60B5541-161E-B4F2-EBDB-708CA20DBB81}"/>
              </a:ext>
            </a:extLst>
          </p:cNvPr>
          <p:cNvSpPr/>
          <p:nvPr/>
        </p:nvSpPr>
        <p:spPr>
          <a:xfrm>
            <a:off x="7219950" y="2437267"/>
            <a:ext cx="4252551" cy="828675"/>
          </a:xfrm>
          <a:prstGeom prst="roundRect">
            <a:avLst/>
          </a:pr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화려한 탄막 연출과 위기 상황에서 벗어나는 감동적인 재미 제공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77B24B07-8DEE-C8F0-C028-16E34BF82DE3}"/>
              </a:ext>
            </a:extLst>
          </p:cNvPr>
          <p:cNvSpPr/>
          <p:nvPr/>
        </p:nvSpPr>
        <p:spPr>
          <a:xfrm>
            <a:off x="7219950" y="3582544"/>
            <a:ext cx="4252551" cy="828675"/>
          </a:xfrm>
          <a:prstGeom prst="round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캐릭터 수집 및 강화를 통해</a:t>
            </a:r>
            <a:r>
              <a:rPr lang="en-US" altLang="ko-KR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몰입감</a:t>
            </a:r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 증폭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EC07638-440B-4DEC-8E37-2CDC25188D6E}"/>
              </a:ext>
            </a:extLst>
          </p:cNvPr>
          <p:cNvSpPr/>
          <p:nvPr/>
        </p:nvSpPr>
        <p:spPr>
          <a:xfrm>
            <a:off x="7219950" y="4723481"/>
            <a:ext cx="4252551" cy="828675"/>
          </a:xfrm>
          <a:prstGeom prst="roundRect">
            <a:avLst/>
          </a:prstGeom>
          <a:solidFill>
            <a:srgbClr val="008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경쟁 요소와 높은 난이도를 통해 도전적인 재미 제공</a:t>
            </a:r>
          </a:p>
        </p:txBody>
      </p:sp>
    </p:spTree>
    <p:extLst>
      <p:ext uri="{BB962C8B-B14F-4D97-AF65-F5344CB8AC3E}">
        <p14:creationId xmlns:p14="http://schemas.microsoft.com/office/powerpoint/2010/main" val="3900564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D77D8-1692-8B34-34DF-F2E46D5D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1A6121F7-8967-AE63-0244-5CACD432D320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7FC73D5-666B-CE2A-4289-00781A78ABAB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컨셉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D3358D84-0C55-79FA-2517-B7591F91C96F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EEBF82-5950-1E24-C620-A762B1CDA530}"/>
              </a:ext>
            </a:extLst>
          </p:cNvPr>
          <p:cNvSpPr/>
          <p:nvPr/>
        </p:nvSpPr>
        <p:spPr>
          <a:xfrm>
            <a:off x="575108" y="4714874"/>
            <a:ext cx="10982325" cy="14349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E7757F5-A445-FD17-4B3F-22FFB8DC5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746" y="1310055"/>
            <a:ext cx="2709496" cy="270949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B443D68-452F-44F8-2CCD-6F6C03E35602}"/>
              </a:ext>
            </a:extLst>
          </p:cNvPr>
          <p:cNvSpPr/>
          <p:nvPr/>
        </p:nvSpPr>
        <p:spPr>
          <a:xfrm>
            <a:off x="1484746" y="4019551"/>
            <a:ext cx="2709496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유희왕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섬도희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4DD348D-59C0-8286-1CC6-33A8CB6A228A}"/>
              </a:ext>
            </a:extLst>
          </p:cNvPr>
          <p:cNvSpPr/>
          <p:nvPr/>
        </p:nvSpPr>
        <p:spPr>
          <a:xfrm>
            <a:off x="575109" y="4594381"/>
            <a:ext cx="11041784" cy="14349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사이버펑크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테마와 포스트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아포칼립스라는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세계관을 갖고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비교적 어두운 세계관 설정과는 달리 전체적인 스토리 구성과 각 캐릭터들의 묘사는 밝은 것이 핵심임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772E145-4E22-3136-0A11-E3EFB4AEA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572" y="1310053"/>
            <a:ext cx="4816880" cy="2709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B6764E0-A5F3-D057-7BE5-B1D6DBD58DB6}"/>
              </a:ext>
            </a:extLst>
          </p:cNvPr>
          <p:cNvSpPr/>
          <p:nvPr/>
        </p:nvSpPr>
        <p:spPr>
          <a:xfrm>
            <a:off x="5780572" y="4019550"/>
            <a:ext cx="4816880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사이버 펑크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2077 :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팬텀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리버티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– ‘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도그타운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352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E1836-7D8A-55F9-5545-39E296B7A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CC50784A-0296-0D01-66AC-C5E5E2E62455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B9D14B-C493-7ACB-BECE-1C529874C91D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게임 플레이 레퍼런스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08C62EC-327C-DEA5-CD61-8EEABFACFFFC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C90AF36-95ED-3DA7-0887-A99BF42AC6BA}"/>
              </a:ext>
            </a:extLst>
          </p:cNvPr>
          <p:cNvSpPr/>
          <p:nvPr/>
        </p:nvSpPr>
        <p:spPr>
          <a:xfrm>
            <a:off x="575108" y="4544158"/>
            <a:ext cx="10982325" cy="16056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핵심 게임 플레이는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같은 </a:t>
            </a:r>
            <a:r>
              <a:rPr lang="ko-KR" altLang="en-US" sz="1400" b="1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탑뷰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시점의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3D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탄막 슈팅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게임의 형태를 띄고 있으며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와 같이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캐릭터 수집형 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RPG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로써의 특징도 갖고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pic>
        <p:nvPicPr>
          <p:cNvPr id="2050" name="Picture 2" descr="Sky Force Reloaded - 겜타쿠(GTAKU)">
            <a:extLst>
              <a:ext uri="{FF2B5EF4-FFF2-40B4-BE49-F238E27FC236}">
                <a16:creationId xmlns:a16="http://schemas.microsoft.com/office/drawing/2014/main" id="{3FACB5C6-34A6-4BEC-D775-72EA2E62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425" y="1517818"/>
            <a:ext cx="4324350" cy="243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벽람항로의 장르는 탄막슈팅게임이다 - BATTLEPAGE">
            <a:extLst>
              <a:ext uri="{FF2B5EF4-FFF2-40B4-BE49-F238E27FC236}">
                <a16:creationId xmlns:a16="http://schemas.microsoft.com/office/drawing/2014/main" id="{A0EA795A-E53A-FE7A-2E7C-B8E50A3DC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225" y="1517818"/>
            <a:ext cx="4324350" cy="2431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EF65F68-2153-BE9D-55E1-95C46D5F8C02}"/>
              </a:ext>
            </a:extLst>
          </p:cNvPr>
          <p:cNvSpPr/>
          <p:nvPr/>
        </p:nvSpPr>
        <p:spPr>
          <a:xfrm>
            <a:off x="6753226" y="3949139"/>
            <a:ext cx="4324350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벽람항로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61A0FA7-D4D9-7CC3-9EE4-B1B63C6BECBE}"/>
              </a:ext>
            </a:extLst>
          </p:cNvPr>
          <p:cNvSpPr/>
          <p:nvPr/>
        </p:nvSpPr>
        <p:spPr>
          <a:xfrm>
            <a:off x="1114424" y="3949139"/>
            <a:ext cx="4324351" cy="3194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스카이 포스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: </a:t>
            </a:r>
            <a:r>
              <a:rPr lang="ko-KR" altLang="en-US" sz="12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리로디드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135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C004C-0F3A-5DC5-5C19-06E373BE0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30359A18-CED3-1E11-04C8-67D760E2F514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C6B8BB3-AFB1-5CBE-C465-31E9C7E0C237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전체 게임 플레이 루프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C7A05A1-F718-385D-E08C-3B72C69B9198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F6DDE65-A0D4-6EA1-7BB6-9B41EF33718E}"/>
              </a:ext>
            </a:extLst>
          </p:cNvPr>
          <p:cNvSpPr/>
          <p:nvPr/>
        </p:nvSpPr>
        <p:spPr>
          <a:xfrm>
            <a:off x="1057745" y="1763639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시작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0FF95A-7970-5BC7-EB70-DC89CF338393}"/>
              </a:ext>
            </a:extLst>
          </p:cNvPr>
          <p:cNvSpPr/>
          <p:nvPr/>
        </p:nvSpPr>
        <p:spPr>
          <a:xfrm>
            <a:off x="5372100" y="1894292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497E07-A61F-2677-3296-1C8D21F96B14}"/>
              </a:ext>
            </a:extLst>
          </p:cNvPr>
          <p:cNvSpPr/>
          <p:nvPr/>
        </p:nvSpPr>
        <p:spPr>
          <a:xfrm>
            <a:off x="5372100" y="3460377"/>
            <a:ext cx="1447800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EBE8E2-9262-E5B0-9D17-C109A66783FD}"/>
              </a:ext>
            </a:extLst>
          </p:cNvPr>
          <p:cNvSpPr/>
          <p:nvPr/>
        </p:nvSpPr>
        <p:spPr>
          <a:xfrm>
            <a:off x="955172" y="2691135"/>
            <a:ext cx="1381125" cy="43208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파티 구성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서브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2)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2" name="순서도: 판단 11">
            <a:extLst>
              <a:ext uri="{FF2B5EF4-FFF2-40B4-BE49-F238E27FC236}">
                <a16:creationId xmlns:a16="http://schemas.microsoft.com/office/drawing/2014/main" id="{7967EA1F-9BC7-2BB9-8C1A-51662C69F36B}"/>
              </a:ext>
            </a:extLst>
          </p:cNvPr>
          <p:cNvSpPr/>
          <p:nvPr/>
        </p:nvSpPr>
        <p:spPr>
          <a:xfrm>
            <a:off x="3093535" y="2646178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모드 </a:t>
            </a:r>
            <a:b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</a:b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선택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87B60ED-0854-6BA6-BCD1-7A394778B9BD}"/>
              </a:ext>
            </a:extLst>
          </p:cNvPr>
          <p:cNvCxnSpPr>
            <a:stCxn id="5" idx="2"/>
            <a:endCxn id="10" idx="0"/>
          </p:cNvCxnSpPr>
          <p:nvPr/>
        </p:nvCxnSpPr>
        <p:spPr>
          <a:xfrm>
            <a:off x="1645734" y="2195728"/>
            <a:ext cx="1" cy="495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AFE4CED-A5FA-7141-996A-72905AD79F15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2336297" y="2907179"/>
            <a:ext cx="75723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C458623-EE0E-836C-6A58-A016FF6D69BA}"/>
              </a:ext>
            </a:extLst>
          </p:cNvPr>
          <p:cNvCxnSpPr>
            <a:stCxn id="12" idx="0"/>
            <a:endCxn id="7" idx="1"/>
          </p:cNvCxnSpPr>
          <p:nvPr/>
        </p:nvCxnSpPr>
        <p:spPr>
          <a:xfrm rot="5400000" flipH="1" flipV="1">
            <a:off x="4326847" y="1600926"/>
            <a:ext cx="535841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72660EB-6BAD-B482-DEA2-E2AE734585A7}"/>
              </a:ext>
            </a:extLst>
          </p:cNvPr>
          <p:cNvCxnSpPr>
            <a:stCxn id="12" idx="2"/>
            <a:endCxn id="8" idx="1"/>
          </p:cNvCxnSpPr>
          <p:nvPr/>
        </p:nvCxnSpPr>
        <p:spPr>
          <a:xfrm rot="16200000" flipH="1">
            <a:off x="4340646" y="2644967"/>
            <a:ext cx="508243" cy="1554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순서도: 판단 26">
            <a:extLst>
              <a:ext uri="{FF2B5EF4-FFF2-40B4-BE49-F238E27FC236}">
                <a16:creationId xmlns:a16="http://schemas.microsoft.com/office/drawing/2014/main" id="{1A24ADAD-2041-B04F-FB36-3B32685ACEDA}"/>
              </a:ext>
            </a:extLst>
          </p:cNvPr>
          <p:cNvSpPr/>
          <p:nvPr/>
        </p:nvSpPr>
        <p:spPr>
          <a:xfrm>
            <a:off x="7670083" y="1856257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24C56FC0-09D7-8534-D373-2C863D526854}"/>
              </a:ext>
            </a:extLst>
          </p:cNvPr>
          <p:cNvCxnSpPr>
            <a:stCxn id="7" idx="3"/>
            <a:endCxn id="27" idx="1"/>
          </p:cNvCxnSpPr>
          <p:nvPr/>
        </p:nvCxnSpPr>
        <p:spPr>
          <a:xfrm>
            <a:off x="6819900" y="2110337"/>
            <a:ext cx="850183" cy="6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C0FA7A20-3BA5-BD66-8DD3-CC74BB3ECBB8}"/>
              </a:ext>
            </a:extLst>
          </p:cNvPr>
          <p:cNvCxnSpPr>
            <a:stCxn id="27" idx="0"/>
            <a:endCxn id="7" idx="0"/>
          </p:cNvCxnSpPr>
          <p:nvPr/>
        </p:nvCxnSpPr>
        <p:spPr>
          <a:xfrm rot="16200000" flipH="1" flipV="1">
            <a:off x="7225974" y="726282"/>
            <a:ext cx="38035" cy="2297983"/>
          </a:xfrm>
          <a:prstGeom prst="bentConnector3">
            <a:avLst>
              <a:gd name="adj1" fmla="val -60102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915C1BA1-4125-F6C8-925E-7EDD40448456}"/>
              </a:ext>
            </a:extLst>
          </p:cNvPr>
          <p:cNvSpPr/>
          <p:nvPr/>
        </p:nvSpPr>
        <p:spPr>
          <a:xfrm>
            <a:off x="9984651" y="2691135"/>
            <a:ext cx="1175977" cy="43208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페이퍼로지 4 Regular" pitchFamily="2" charset="-127"/>
                <a:ea typeface="페이퍼로지 4 Regular" pitchFamily="2" charset="-127"/>
              </a:rPr>
              <a:t>종료</a:t>
            </a:r>
          </a:p>
        </p:txBody>
      </p:sp>
      <p:sp>
        <p:nvSpPr>
          <p:cNvPr id="40" name="순서도: 판단 39">
            <a:extLst>
              <a:ext uri="{FF2B5EF4-FFF2-40B4-BE49-F238E27FC236}">
                <a16:creationId xmlns:a16="http://schemas.microsoft.com/office/drawing/2014/main" id="{FA187FD7-5F6D-1D5A-BDF1-181FA5E13B83}"/>
              </a:ext>
            </a:extLst>
          </p:cNvPr>
          <p:cNvSpPr/>
          <p:nvPr/>
        </p:nvSpPr>
        <p:spPr>
          <a:xfrm>
            <a:off x="7650665" y="3409515"/>
            <a:ext cx="1447800" cy="522001"/>
          </a:xfrm>
          <a:prstGeom prst="flowChartDecision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사망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 </a:t>
            </a:r>
            <a:r>
              <a:rPr lang="en-US" altLang="ko-KR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or </a:t>
            </a:r>
            <a:r>
              <a:rPr lang="ko-KR" altLang="en-US" sz="105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82B0C254-92E4-6F76-681F-E3A66B06BFB9}"/>
              </a:ext>
            </a:extLst>
          </p:cNvPr>
          <p:cNvCxnSpPr>
            <a:stCxn id="8" idx="3"/>
            <a:endCxn id="40" idx="1"/>
          </p:cNvCxnSpPr>
          <p:nvPr/>
        </p:nvCxnSpPr>
        <p:spPr>
          <a:xfrm flipV="1">
            <a:off x="6819900" y="3670516"/>
            <a:ext cx="830765" cy="5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A484AD26-70A1-2E00-C55D-A7F253AE7122}"/>
              </a:ext>
            </a:extLst>
          </p:cNvPr>
          <p:cNvCxnSpPr>
            <a:stCxn id="40" idx="3"/>
            <a:endCxn id="39" idx="2"/>
          </p:cNvCxnSpPr>
          <p:nvPr/>
        </p:nvCxnSpPr>
        <p:spPr>
          <a:xfrm flipV="1">
            <a:off x="9098465" y="3123224"/>
            <a:ext cx="1474175" cy="5472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1620755D-7D3B-0849-B17D-F1F677EA057F}"/>
              </a:ext>
            </a:extLst>
          </p:cNvPr>
          <p:cNvCxnSpPr>
            <a:stCxn id="27" idx="3"/>
            <a:endCxn id="39" idx="0"/>
          </p:cNvCxnSpPr>
          <p:nvPr/>
        </p:nvCxnSpPr>
        <p:spPr>
          <a:xfrm>
            <a:off x="9117883" y="2117258"/>
            <a:ext cx="1454757" cy="57387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9D4B48F3-E440-5399-E3E9-281044FB1FE8}"/>
              </a:ext>
            </a:extLst>
          </p:cNvPr>
          <p:cNvCxnSpPr>
            <a:stCxn id="40" idx="2"/>
            <a:endCxn id="8" idx="2"/>
          </p:cNvCxnSpPr>
          <p:nvPr/>
        </p:nvCxnSpPr>
        <p:spPr>
          <a:xfrm rot="5400000" flipH="1">
            <a:off x="7215758" y="2772709"/>
            <a:ext cx="39050" cy="2278565"/>
          </a:xfrm>
          <a:prstGeom prst="bentConnector3">
            <a:avLst>
              <a:gd name="adj1" fmla="val -58540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BA95BAF-F0DD-2A5A-C835-9156C983285D}"/>
              </a:ext>
            </a:extLst>
          </p:cNvPr>
          <p:cNvSpPr/>
          <p:nvPr/>
        </p:nvSpPr>
        <p:spPr>
          <a:xfrm>
            <a:off x="7008467" y="1486380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25A3DC38-635F-11D7-CDFB-0B04AF668CF8}"/>
              </a:ext>
            </a:extLst>
          </p:cNvPr>
          <p:cNvSpPr/>
          <p:nvPr/>
        </p:nvSpPr>
        <p:spPr>
          <a:xfrm>
            <a:off x="9554890" y="1968668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B50F768-3A3F-1AFA-1B77-8588AE6968A3}"/>
              </a:ext>
            </a:extLst>
          </p:cNvPr>
          <p:cNvSpPr/>
          <p:nvPr/>
        </p:nvSpPr>
        <p:spPr>
          <a:xfrm>
            <a:off x="9554890" y="3566029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Yes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EE51DF1-1C0F-2244-47AC-834A213A0B11}"/>
              </a:ext>
            </a:extLst>
          </p:cNvPr>
          <p:cNvSpPr/>
          <p:nvPr/>
        </p:nvSpPr>
        <p:spPr>
          <a:xfrm>
            <a:off x="6997955" y="4038094"/>
            <a:ext cx="494072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No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25F0CB7-66A6-5B3E-AA25-5DFB2CEA8254}"/>
              </a:ext>
            </a:extLst>
          </p:cNvPr>
          <p:cNvSpPr/>
          <p:nvPr/>
        </p:nvSpPr>
        <p:spPr>
          <a:xfrm>
            <a:off x="3135352" y="3304452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253F4652-B650-CBDD-70B6-6FB61FDB524B}"/>
              </a:ext>
            </a:extLst>
          </p:cNvPr>
          <p:cNvSpPr/>
          <p:nvPr/>
        </p:nvSpPr>
        <p:spPr>
          <a:xfrm>
            <a:off x="542202" y="4458345"/>
            <a:ext cx="10982325" cy="2085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게임의 메인 콘텐츠는 스테이지를 돌파하며 스토리를 진행하는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  <a:r>
              <a:rPr lang="en-US" altLang="ko-KR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점점 강해지는 적들을 상대하는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‘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’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로 나누어져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게임 시작 시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메인 메뉴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씬에서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파티 구성 가능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이후 플레이할 모드를 선택하여 게임 플레이 진행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한번 더 파티 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점검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할 수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무한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중단할 경우에 루프 종료</a:t>
            </a: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모드는 사망하거나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중단하거나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클리어할 경우 루프 종료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21C0CC7-DEC1-D94A-D1D2-BF4605616BB4}"/>
              </a:ext>
            </a:extLst>
          </p:cNvPr>
          <p:cNvSpPr/>
          <p:nvPr/>
        </p:nvSpPr>
        <p:spPr>
          <a:xfrm>
            <a:off x="3135352" y="2277074"/>
            <a:ext cx="1364165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진입 전에 파티 확인</a:t>
            </a:r>
          </a:p>
        </p:txBody>
      </p:sp>
    </p:spTree>
    <p:extLst>
      <p:ext uri="{BB962C8B-B14F-4D97-AF65-F5344CB8AC3E}">
        <p14:creationId xmlns:p14="http://schemas.microsoft.com/office/powerpoint/2010/main" val="46748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24376-A923-C75F-ED58-D419F67AE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잘린 대각선 방향 모서리 1">
            <a:extLst>
              <a:ext uri="{FF2B5EF4-FFF2-40B4-BE49-F238E27FC236}">
                <a16:creationId xmlns:a16="http://schemas.microsoft.com/office/drawing/2014/main" id="{81738888-FACE-E0AF-2DD9-0F4095AA8A17}"/>
              </a:ext>
            </a:extLst>
          </p:cNvPr>
          <p:cNvSpPr/>
          <p:nvPr/>
        </p:nvSpPr>
        <p:spPr>
          <a:xfrm>
            <a:off x="212436" y="230909"/>
            <a:ext cx="11767127" cy="6437746"/>
          </a:xfrm>
          <a:prstGeom prst="snip2DiagRect">
            <a:avLst>
              <a:gd name="adj1" fmla="val 0"/>
              <a:gd name="adj2" fmla="val 6911"/>
            </a:avLst>
          </a:prstGeom>
          <a:noFill/>
          <a:ln w="539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03ACAC6-ED33-3E45-C3FD-654BFB6DB9FA}"/>
              </a:ext>
            </a:extLst>
          </p:cNvPr>
          <p:cNvSpPr/>
          <p:nvPr/>
        </p:nvSpPr>
        <p:spPr>
          <a:xfrm>
            <a:off x="800100" y="491836"/>
            <a:ext cx="10672401" cy="4320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dirty="0">
                <a:solidFill>
                  <a:schemeClr val="tx1"/>
                </a:solidFill>
                <a:latin typeface="페이퍼로지 6 SemiBold" pitchFamily="2" charset="-127"/>
                <a:ea typeface="페이퍼로지 6 SemiBold" pitchFamily="2" charset="-127"/>
                <a:cs typeface="Pretendard Medium" panose="02000603000000020004" pitchFamily="2" charset="-127"/>
              </a:rPr>
              <a:t>스테이지 모드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44013102-6BCB-B01B-0A66-4EA21E7F6DBE}"/>
              </a:ext>
            </a:extLst>
          </p:cNvPr>
          <p:cNvSpPr/>
          <p:nvPr/>
        </p:nvSpPr>
        <p:spPr>
          <a:xfrm>
            <a:off x="430718" y="563491"/>
            <a:ext cx="288780" cy="288780"/>
          </a:xfrm>
          <a:prstGeom prst="diamond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600" dirty="0">
              <a:solidFill>
                <a:schemeClr val="tx1"/>
              </a:solidFill>
              <a:latin typeface="페이퍼로지 5 Medium" pitchFamily="2" charset="-127"/>
              <a:ea typeface="페이퍼로지 5 Medium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3770A50-F934-45EB-981B-59A852281E60}"/>
              </a:ext>
            </a:extLst>
          </p:cNvPr>
          <p:cNvSpPr/>
          <p:nvPr/>
        </p:nvSpPr>
        <p:spPr>
          <a:xfrm>
            <a:off x="673046" y="4409486"/>
            <a:ext cx="10845907" cy="19566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모든 스테이지는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5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개의 세부 스테이지 구성을 가짐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각 스테이지 별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약점 속성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 및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웨이브 구성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고정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되어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현재 위치한 스테이지 별도 표기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미 클리어 스테이지는 해당 스테이지로 이어진 길과 함께 회색 빛으로 </a:t>
            </a:r>
            <a:r>
              <a:rPr lang="ko-KR" altLang="en-US" sz="1400" dirty="0" err="1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칠해짐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각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별 해금 조건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은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b="1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직전 스테이지 클리어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이며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첫 접속한 유저는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및 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1-1</a:t>
            </a:r>
            <a:r>
              <a:rPr lang="ko-KR" altLang="en-US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까지만 해금되어 있음</a:t>
            </a:r>
            <a:r>
              <a:rPr lang="en-US" altLang="ko-KR" sz="14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091203-7EFB-A90E-51CE-7AD10C6CDBE1}"/>
              </a:ext>
            </a:extLst>
          </p:cNvPr>
          <p:cNvSpPr/>
          <p:nvPr/>
        </p:nvSpPr>
        <p:spPr>
          <a:xfrm>
            <a:off x="800100" y="1280102"/>
            <a:ext cx="5055427" cy="25128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2233F5-951F-2298-4AB6-54C66C38AD1F}"/>
              </a:ext>
            </a:extLst>
          </p:cNvPr>
          <p:cNvSpPr/>
          <p:nvPr/>
        </p:nvSpPr>
        <p:spPr>
          <a:xfrm>
            <a:off x="6336475" y="1280102"/>
            <a:ext cx="5055427" cy="25128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9B352C0-58C5-6B52-A748-16466C246E63}"/>
              </a:ext>
            </a:extLst>
          </p:cNvPr>
          <p:cNvSpPr/>
          <p:nvPr/>
        </p:nvSpPr>
        <p:spPr>
          <a:xfrm>
            <a:off x="2574735" y="1051501"/>
            <a:ext cx="1440656" cy="2248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전체 지도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0274334-ABFF-DE0B-9A74-4F93A63C39D1}"/>
              </a:ext>
            </a:extLst>
          </p:cNvPr>
          <p:cNvSpPr/>
          <p:nvPr/>
        </p:nvSpPr>
        <p:spPr>
          <a:xfrm>
            <a:off x="8176611" y="1051501"/>
            <a:ext cx="1440656" cy="2248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지도</a:t>
            </a:r>
          </a:p>
        </p:txBody>
      </p:sp>
      <p:sp>
        <p:nvSpPr>
          <p:cNvPr id="10" name="순서도: 대체 처리 9">
            <a:extLst>
              <a:ext uri="{FF2B5EF4-FFF2-40B4-BE49-F238E27FC236}">
                <a16:creationId xmlns:a16="http://schemas.microsoft.com/office/drawing/2014/main" id="{FED405C4-BF3A-67A7-E847-093F17C5C4EA}"/>
              </a:ext>
            </a:extLst>
          </p:cNvPr>
          <p:cNvSpPr/>
          <p:nvPr/>
        </p:nvSpPr>
        <p:spPr>
          <a:xfrm>
            <a:off x="1152525" y="2805112"/>
            <a:ext cx="752475" cy="581025"/>
          </a:xfrm>
          <a:prstGeom prst="flowChartAlternateProcess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1" name="순서도: 대체 처리 10">
            <a:extLst>
              <a:ext uri="{FF2B5EF4-FFF2-40B4-BE49-F238E27FC236}">
                <a16:creationId xmlns:a16="http://schemas.microsoft.com/office/drawing/2014/main" id="{598CDE83-C8CB-FB44-27DA-1E2E4A5DF05C}"/>
              </a:ext>
            </a:extLst>
          </p:cNvPr>
          <p:cNvSpPr/>
          <p:nvPr/>
        </p:nvSpPr>
        <p:spPr>
          <a:xfrm>
            <a:off x="2366963" y="2024315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2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3FD2FE8C-6205-8963-4F5A-AF03BE1DF80D}"/>
              </a:ext>
            </a:extLst>
          </p:cNvPr>
          <p:cNvSpPr/>
          <p:nvPr/>
        </p:nvSpPr>
        <p:spPr>
          <a:xfrm>
            <a:off x="3470688" y="2805112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3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BC326F23-AB12-0F1B-7D14-68C0B29D3F18}"/>
              </a:ext>
            </a:extLst>
          </p:cNvPr>
          <p:cNvSpPr/>
          <p:nvPr/>
        </p:nvSpPr>
        <p:spPr>
          <a:xfrm>
            <a:off x="4686301" y="2021573"/>
            <a:ext cx="752475" cy="581025"/>
          </a:xfrm>
          <a:prstGeom prst="flowChartAlternate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4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</a:t>
            </a: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812539F-09CD-A1F4-A20E-ECCFA62CB2EC}"/>
              </a:ext>
            </a:extLst>
          </p:cNvPr>
          <p:cNvSpPr/>
          <p:nvPr/>
        </p:nvSpPr>
        <p:spPr>
          <a:xfrm rot="5400000">
            <a:off x="5510733" y="2383800"/>
            <a:ext cx="275666" cy="237643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9C916BB9-4A66-9EAB-A1CB-FE6149C5D277}"/>
              </a:ext>
            </a:extLst>
          </p:cNvPr>
          <p:cNvSpPr/>
          <p:nvPr/>
        </p:nvSpPr>
        <p:spPr>
          <a:xfrm rot="10800000">
            <a:off x="1390929" y="2502621"/>
            <a:ext cx="275666" cy="237643"/>
          </a:xfrm>
          <a:prstGeom prst="triangl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88CC559-1C7C-B01D-7866-0BAA2161C01D}"/>
              </a:ext>
            </a:extLst>
          </p:cNvPr>
          <p:cNvCxnSpPr>
            <a:stCxn id="10" idx="2"/>
            <a:endCxn id="7" idx="2"/>
          </p:cNvCxnSpPr>
          <p:nvPr/>
        </p:nvCxnSpPr>
        <p:spPr>
          <a:xfrm rot="16200000" flipH="1">
            <a:off x="4993060" y="-78160"/>
            <a:ext cx="406833" cy="7335426"/>
          </a:xfrm>
          <a:prstGeom prst="bentConnector3">
            <a:avLst>
              <a:gd name="adj1" fmla="val 17960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F141158C-7052-88A6-8977-EE472DE4E31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1905000" y="2314828"/>
            <a:ext cx="461963" cy="78079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83EEA4F-EC14-8AED-B31A-8021D018FFBF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3119438" y="2314828"/>
            <a:ext cx="351250" cy="78079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FBF7568-3E4E-300A-50F1-15C771ED70CA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4223163" y="2312086"/>
            <a:ext cx="463138" cy="783539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타원 24">
            <a:extLst>
              <a:ext uri="{FF2B5EF4-FFF2-40B4-BE49-F238E27FC236}">
                <a16:creationId xmlns:a16="http://schemas.microsoft.com/office/drawing/2014/main" id="{B326D796-303D-51EE-140E-2155BA3CC5F3}"/>
              </a:ext>
            </a:extLst>
          </p:cNvPr>
          <p:cNvSpPr/>
          <p:nvPr/>
        </p:nvSpPr>
        <p:spPr>
          <a:xfrm>
            <a:off x="6538975" y="2333119"/>
            <a:ext cx="657225" cy="406834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1-1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45FD036-E1A0-00A5-E595-327A02201356}"/>
              </a:ext>
            </a:extLst>
          </p:cNvPr>
          <p:cNvSpPr/>
          <p:nvPr/>
        </p:nvSpPr>
        <p:spPr>
          <a:xfrm>
            <a:off x="7486635" y="2333119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1-2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4CAB9C4C-AF24-0E48-2886-57DEDE61E6BE}"/>
              </a:ext>
            </a:extLst>
          </p:cNvPr>
          <p:cNvSpPr/>
          <p:nvPr/>
        </p:nvSpPr>
        <p:spPr>
          <a:xfrm>
            <a:off x="8434295" y="2340406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1-3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1F79F8A-3D71-3901-A996-84CE692B2150}"/>
              </a:ext>
            </a:extLst>
          </p:cNvPr>
          <p:cNvSpPr/>
          <p:nvPr/>
        </p:nvSpPr>
        <p:spPr>
          <a:xfrm>
            <a:off x="9381955" y="2333119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1-4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E8E721C9-E931-8790-386A-284021A900D2}"/>
              </a:ext>
            </a:extLst>
          </p:cNvPr>
          <p:cNvSpPr/>
          <p:nvPr/>
        </p:nvSpPr>
        <p:spPr>
          <a:xfrm>
            <a:off x="10329615" y="2340406"/>
            <a:ext cx="657225" cy="40683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1-5</a:t>
            </a:r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2F8EE8F-4E2B-188E-B00A-EE9ACAA9F03B}"/>
              </a:ext>
            </a:extLst>
          </p:cNvPr>
          <p:cNvCxnSpPr>
            <a:stCxn id="25" idx="6"/>
            <a:endCxn id="26" idx="2"/>
          </p:cNvCxnSpPr>
          <p:nvPr/>
        </p:nvCxnSpPr>
        <p:spPr>
          <a:xfrm>
            <a:off x="7196200" y="2536536"/>
            <a:ext cx="290435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95939DC6-AC80-E6F8-9DAC-426ACB054121}"/>
              </a:ext>
            </a:extLst>
          </p:cNvPr>
          <p:cNvCxnSpPr>
            <a:stCxn id="26" idx="6"/>
            <a:endCxn id="27" idx="2"/>
          </p:cNvCxnSpPr>
          <p:nvPr/>
        </p:nvCxnSpPr>
        <p:spPr>
          <a:xfrm>
            <a:off x="814386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930156-E6A2-62FE-57C0-C68EAD386A27}"/>
              </a:ext>
            </a:extLst>
          </p:cNvPr>
          <p:cNvCxnSpPr>
            <a:stCxn id="27" idx="6"/>
            <a:endCxn id="28" idx="2"/>
          </p:cNvCxnSpPr>
          <p:nvPr/>
        </p:nvCxnSpPr>
        <p:spPr>
          <a:xfrm flipV="1">
            <a:off x="909152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F6F4842-A50C-C266-B6CB-94DB0AAEE640}"/>
              </a:ext>
            </a:extLst>
          </p:cNvPr>
          <p:cNvCxnSpPr>
            <a:stCxn id="28" idx="6"/>
            <a:endCxn id="29" idx="2"/>
          </p:cNvCxnSpPr>
          <p:nvPr/>
        </p:nvCxnSpPr>
        <p:spPr>
          <a:xfrm>
            <a:off x="10039180" y="2536536"/>
            <a:ext cx="290435" cy="7287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EA5D43E-F93B-4B29-E723-A79C7181BF23}"/>
              </a:ext>
            </a:extLst>
          </p:cNvPr>
          <p:cNvSpPr/>
          <p:nvPr/>
        </p:nvSpPr>
        <p:spPr>
          <a:xfrm>
            <a:off x="3413538" y="3964054"/>
            <a:ext cx="3396899" cy="27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스테이지 선택 시</a:t>
            </a:r>
            <a:r>
              <a:rPr lang="en-US" altLang="ko-KR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페이퍼로지 4 Regular" pitchFamily="2" charset="-127"/>
                <a:ea typeface="페이퍼로지 4 Regular" pitchFamily="2" charset="-127"/>
              </a:rPr>
              <a:t>해당 스테이지의 세부 지도가 나타남</a:t>
            </a: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EB62A583-BA9A-E95A-E746-EA4B94C69D3D}"/>
              </a:ext>
            </a:extLst>
          </p:cNvPr>
          <p:cNvSpPr/>
          <p:nvPr/>
        </p:nvSpPr>
        <p:spPr>
          <a:xfrm rot="10800000">
            <a:off x="6729973" y="2043213"/>
            <a:ext cx="275666" cy="237643"/>
          </a:xfrm>
          <a:prstGeom prst="triangl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  <a:latin typeface="페이퍼로지 4 Regular" pitchFamily="2" charset="-127"/>
              <a:ea typeface="페이퍼로지 4 Regular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1147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sz="1200" dirty="0">
            <a:solidFill>
              <a:schemeClr val="tx1"/>
            </a:solidFill>
            <a:latin typeface="페이퍼로지 4 Regular" pitchFamily="2" charset="-127"/>
            <a:ea typeface="페이퍼로지 4 Regular" pitchFamily="2" charset="-127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1164</Words>
  <Application>Microsoft Office PowerPoint</Application>
  <PresentationFormat>와이드스크린</PresentationFormat>
  <Paragraphs>204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페이퍼로지 4 Regular</vt:lpstr>
      <vt:lpstr>페이퍼로지 5 Medium</vt:lpstr>
      <vt:lpstr>페이퍼로지 6 SemiBold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세웅 한</dc:creator>
  <cp:lastModifiedBy>세웅 한</cp:lastModifiedBy>
  <cp:revision>383</cp:revision>
  <dcterms:created xsi:type="dcterms:W3CDTF">2025-06-20T01:40:37Z</dcterms:created>
  <dcterms:modified xsi:type="dcterms:W3CDTF">2025-06-22T14:38:39Z</dcterms:modified>
</cp:coreProperties>
</file>

<file path=docProps/thumbnail.jpeg>
</file>